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332" r:id="rId4"/>
    <p:sldId id="333" r:id="rId5"/>
    <p:sldId id="334" r:id="rId6"/>
    <p:sldId id="258" r:id="rId7"/>
    <p:sldId id="259" r:id="rId8"/>
    <p:sldId id="289" r:id="rId9"/>
    <p:sldId id="290" r:id="rId10"/>
    <p:sldId id="291" r:id="rId11"/>
    <p:sldId id="292" r:id="rId12"/>
    <p:sldId id="293" r:id="rId13"/>
    <p:sldId id="294" r:id="rId14"/>
    <p:sldId id="295" r:id="rId15"/>
    <p:sldId id="300" r:id="rId16"/>
    <p:sldId id="299" r:id="rId17"/>
    <p:sldId id="298" r:id="rId18"/>
    <p:sldId id="297" r:id="rId19"/>
    <p:sldId id="302" r:id="rId20"/>
    <p:sldId id="304" r:id="rId21"/>
    <p:sldId id="303" r:id="rId22"/>
    <p:sldId id="296" r:id="rId23"/>
    <p:sldId id="307" r:id="rId24"/>
    <p:sldId id="306" r:id="rId25"/>
    <p:sldId id="305" r:id="rId26"/>
    <p:sldId id="286" r:id="rId27"/>
    <p:sldId id="310" r:id="rId28"/>
    <p:sldId id="309" r:id="rId29"/>
    <p:sldId id="308" r:id="rId30"/>
    <p:sldId id="301" r:id="rId31"/>
    <p:sldId id="315" r:id="rId32"/>
    <p:sldId id="314" r:id="rId33"/>
    <p:sldId id="313" r:id="rId34"/>
    <p:sldId id="312" r:id="rId35"/>
    <p:sldId id="311" r:id="rId36"/>
    <p:sldId id="324" r:id="rId37"/>
    <p:sldId id="323" r:id="rId38"/>
    <p:sldId id="322" r:id="rId39"/>
    <p:sldId id="321" r:id="rId40"/>
    <p:sldId id="320" r:id="rId41"/>
    <p:sldId id="319" r:id="rId42"/>
    <p:sldId id="318" r:id="rId43"/>
    <p:sldId id="317" r:id="rId44"/>
    <p:sldId id="329" r:id="rId45"/>
    <p:sldId id="328" r:id="rId46"/>
    <p:sldId id="330" r:id="rId47"/>
    <p:sldId id="327" r:id="rId48"/>
    <p:sldId id="287" r:id="rId49"/>
    <p:sldId id="285" r:id="rId50"/>
  </p:sldIdLst>
  <p:sldSz cx="12192000" cy="6858000"/>
  <p:notesSz cx="6797675" cy="9928225"/>
  <p:defaultTextStyle>
    <a:defPPr>
      <a:defRPr lang="ar-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100"/>
    <a:srgbClr val="495E78"/>
    <a:srgbClr val="B39019"/>
    <a:srgbClr val="D3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115" d="100"/>
          <a:sy n="115" d="100"/>
        </p:scale>
        <p:origin x="40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58140-509B-4DF1-98D7-7186A8D82818}" type="doc">
      <dgm:prSet loTypeId="urn:microsoft.com/office/officeart/2005/8/layout/radial6" loCatId="cycle" qsTypeId="urn:microsoft.com/office/officeart/2005/8/quickstyle/simple2" qsCatId="simple" csTypeId="urn:microsoft.com/office/officeart/2005/8/colors/accent0_2" csCatId="mainScheme" phldr="1"/>
      <dgm:spPr/>
      <dgm:t>
        <a:bodyPr/>
        <a:lstStyle/>
        <a:p>
          <a:endParaRPr lang="en-US"/>
        </a:p>
      </dgm:t>
    </dgm:pt>
    <dgm:pt modelId="{5A0E6D9D-A481-47C3-8463-DB698CFC2E6D}">
      <dgm:prSet phldrT="[Text]"/>
      <dgm:spPr>
        <a:solidFill>
          <a:schemeClr val="tx2"/>
        </a:solidFill>
      </dgm:spPr>
      <dgm:t>
        <a:bodyPr/>
        <a:lstStyle/>
        <a:p>
          <a:pPr algn="ctr" rtl="1"/>
          <a:r>
            <a:rPr lang="ar-KW" b="1" dirty="0" smtClean="0">
              <a:solidFill>
                <a:schemeClr val="bg1"/>
              </a:solidFill>
              <a:cs typeface="mohammad bold art 1" pitchFamily="2" charset="-78"/>
            </a:rPr>
            <a:t>أهداف النظام الآلي لتقارير المحافظ الاستثمارية</a:t>
          </a:r>
          <a:endParaRPr lang="en-US" b="1" dirty="0">
            <a:solidFill>
              <a:schemeClr val="bg1"/>
            </a:solidFill>
            <a:cs typeface="mohammad bold art 1" pitchFamily="2" charset="-78"/>
          </a:endParaRPr>
        </a:p>
      </dgm:t>
    </dgm:pt>
    <dgm:pt modelId="{2E5C0F67-ABF3-4835-B4C8-3236B058EE8C}" type="parTrans" cxnId="{4A048034-0D23-4951-BB2F-90F12075A6B5}">
      <dgm:prSet/>
      <dgm:spPr/>
      <dgm:t>
        <a:bodyPr/>
        <a:lstStyle/>
        <a:p>
          <a:pPr algn="ctr" rtl="1"/>
          <a:endParaRPr lang="en-US">
            <a:cs typeface="mohammad bold art 1" pitchFamily="2" charset="-78"/>
          </a:endParaRPr>
        </a:p>
      </dgm:t>
    </dgm:pt>
    <dgm:pt modelId="{FA4531F1-13A4-4F13-8E0B-D37B20DC79A0}" type="sibTrans" cxnId="{4A048034-0D23-4951-BB2F-90F12075A6B5}">
      <dgm:prSet/>
      <dgm:spPr/>
      <dgm:t>
        <a:bodyPr/>
        <a:lstStyle/>
        <a:p>
          <a:pPr algn="ctr" rtl="1"/>
          <a:endParaRPr lang="en-US">
            <a:cs typeface="mohammad bold art 1" pitchFamily="2" charset="-78"/>
          </a:endParaRPr>
        </a:p>
      </dgm:t>
    </dgm:pt>
    <dgm:pt modelId="{BFD1106B-058D-4834-ADAE-DCE6F9647A70}">
      <dgm:prSet phldrT="[Text]" custT="1"/>
      <dgm:spPr/>
      <dgm:t>
        <a:bodyPr/>
        <a:lstStyle/>
        <a:p>
          <a:pPr algn="ctr" rtl="1"/>
          <a:r>
            <a:rPr lang="ar-KW" sz="1400" b="1" dirty="0" smtClean="0">
              <a:cs typeface="mohammad bold art 1" pitchFamily="2" charset="-78"/>
            </a:rPr>
            <a:t>تبسيط إجراءات التعامل مع الهيئة</a:t>
          </a:r>
          <a:endParaRPr lang="en-US" sz="1400" b="1" dirty="0">
            <a:cs typeface="mohammad bold art 1" pitchFamily="2" charset="-78"/>
          </a:endParaRPr>
        </a:p>
      </dgm:t>
    </dgm:pt>
    <dgm:pt modelId="{2956C5CF-62BD-441F-ABA4-58CD284C7E92}" type="parTrans" cxnId="{238641A5-2301-4238-8315-3ABE3C0F94B7}">
      <dgm:prSet/>
      <dgm:spPr/>
      <dgm:t>
        <a:bodyPr/>
        <a:lstStyle/>
        <a:p>
          <a:pPr algn="ctr" rtl="1"/>
          <a:endParaRPr lang="en-US">
            <a:cs typeface="mohammad bold art 1" pitchFamily="2" charset="-78"/>
          </a:endParaRPr>
        </a:p>
      </dgm:t>
    </dgm:pt>
    <dgm:pt modelId="{D9894BD5-8F14-4295-9A50-AB4A89F2F416}" type="sibTrans" cxnId="{238641A5-2301-4238-8315-3ABE3C0F94B7}">
      <dgm:prSet/>
      <dgm:spPr/>
      <dgm:t>
        <a:bodyPr/>
        <a:lstStyle/>
        <a:p>
          <a:pPr algn="ctr" rtl="1"/>
          <a:endParaRPr lang="en-US">
            <a:cs typeface="mohammad bold art 1" pitchFamily="2" charset="-78"/>
          </a:endParaRPr>
        </a:p>
      </dgm:t>
    </dgm:pt>
    <dgm:pt modelId="{4119B947-989E-49A6-9855-DB7492817E88}">
      <dgm:prSet phldrT="[Text]" custT="1"/>
      <dgm:spPr/>
      <dgm:t>
        <a:bodyPr/>
        <a:lstStyle/>
        <a:p>
          <a:pPr algn="ctr" rtl="1"/>
          <a:r>
            <a:rPr lang="ar-KW" sz="1400" b="1" dirty="0" smtClean="0">
              <a:cs typeface="mohammad bold art 1" pitchFamily="2" charset="-78"/>
            </a:rPr>
            <a:t>سهولة تقديم التقارير</a:t>
          </a:r>
          <a:endParaRPr lang="en-US" sz="1400" b="1" dirty="0">
            <a:cs typeface="mohammad bold art 1" pitchFamily="2" charset="-78"/>
          </a:endParaRPr>
        </a:p>
      </dgm:t>
    </dgm:pt>
    <dgm:pt modelId="{02DFBA20-02A2-4EA9-8129-F7B2F9A1E040}" type="parTrans" cxnId="{0D47A6F4-2B79-4CD6-BE8D-E39A23F098FB}">
      <dgm:prSet/>
      <dgm:spPr/>
      <dgm:t>
        <a:bodyPr/>
        <a:lstStyle/>
        <a:p>
          <a:pPr algn="ctr" rtl="1"/>
          <a:endParaRPr lang="en-US">
            <a:cs typeface="mohammad bold art 1" pitchFamily="2" charset="-78"/>
          </a:endParaRPr>
        </a:p>
      </dgm:t>
    </dgm:pt>
    <dgm:pt modelId="{2CABD7BD-22EB-4AED-8BBE-1A6D7686347C}" type="sibTrans" cxnId="{0D47A6F4-2B79-4CD6-BE8D-E39A23F098FB}">
      <dgm:prSet/>
      <dgm:spPr/>
      <dgm:t>
        <a:bodyPr/>
        <a:lstStyle/>
        <a:p>
          <a:pPr algn="ctr" rtl="1"/>
          <a:endParaRPr lang="en-US">
            <a:cs typeface="mohammad bold art 1" pitchFamily="2" charset="-78"/>
          </a:endParaRPr>
        </a:p>
      </dgm:t>
    </dgm:pt>
    <dgm:pt modelId="{F600F208-19C7-46B4-91A6-E13F77E1CF4E}">
      <dgm:prSet phldrT="[Text]" custT="1"/>
      <dgm:spPr/>
      <dgm:t>
        <a:bodyPr/>
        <a:lstStyle/>
        <a:p>
          <a:pPr algn="ctr" rtl="1"/>
          <a:r>
            <a:rPr lang="ar-KW" sz="1400" b="1" dirty="0" smtClean="0">
              <a:cs typeface="mohammad bold art 1" pitchFamily="2" charset="-78"/>
            </a:rPr>
            <a:t>المحافظة على سرية المعلومات</a:t>
          </a:r>
          <a:endParaRPr lang="en-US" sz="1400" b="1" dirty="0">
            <a:cs typeface="mohammad bold art 1" pitchFamily="2" charset="-78"/>
          </a:endParaRPr>
        </a:p>
      </dgm:t>
    </dgm:pt>
    <dgm:pt modelId="{67CA0B8B-62A5-4D30-A351-52940095FE53}" type="parTrans" cxnId="{0A54F833-3EC7-4193-8BAE-9AF4A09CC4AA}">
      <dgm:prSet/>
      <dgm:spPr/>
      <dgm:t>
        <a:bodyPr/>
        <a:lstStyle/>
        <a:p>
          <a:pPr algn="ctr" rtl="1"/>
          <a:endParaRPr lang="en-US">
            <a:cs typeface="mohammad bold art 1" pitchFamily="2" charset="-78"/>
          </a:endParaRPr>
        </a:p>
      </dgm:t>
    </dgm:pt>
    <dgm:pt modelId="{08F5F9A0-3BB9-4556-AAC9-BCAAEC89E86F}" type="sibTrans" cxnId="{0A54F833-3EC7-4193-8BAE-9AF4A09CC4AA}">
      <dgm:prSet/>
      <dgm:spPr/>
      <dgm:t>
        <a:bodyPr/>
        <a:lstStyle/>
        <a:p>
          <a:pPr algn="ctr" rtl="1"/>
          <a:endParaRPr lang="en-US">
            <a:cs typeface="mohammad bold art 1" pitchFamily="2" charset="-78"/>
          </a:endParaRPr>
        </a:p>
      </dgm:t>
    </dgm:pt>
    <dgm:pt modelId="{1E245608-8C08-41AB-807A-1AE59D48F577}">
      <dgm:prSet phldrT="[Text]" custT="1"/>
      <dgm:spPr/>
      <dgm:t>
        <a:bodyPr/>
        <a:lstStyle/>
        <a:p>
          <a:pPr algn="ctr" rtl="1"/>
          <a:r>
            <a:rPr lang="ar-KW" sz="1400" b="1" dirty="0" smtClean="0">
              <a:cs typeface="mohammad bold art 1" pitchFamily="2" charset="-78"/>
            </a:rPr>
            <a:t>رفع كفاءة العمل في بيئة إلكترونية</a:t>
          </a:r>
          <a:endParaRPr lang="en-US" sz="1400" b="1" dirty="0">
            <a:cs typeface="mohammad bold art 1" pitchFamily="2" charset="-78"/>
          </a:endParaRPr>
        </a:p>
      </dgm:t>
    </dgm:pt>
    <dgm:pt modelId="{42D75047-2B65-4717-AB6C-16999181766C}" type="parTrans" cxnId="{46823A0B-0880-4132-9284-A3C684DB1EFA}">
      <dgm:prSet/>
      <dgm:spPr/>
      <dgm:t>
        <a:bodyPr/>
        <a:lstStyle/>
        <a:p>
          <a:pPr algn="ctr" rtl="1"/>
          <a:endParaRPr lang="en-US">
            <a:cs typeface="mohammad bold art 1" pitchFamily="2" charset="-78"/>
          </a:endParaRPr>
        </a:p>
      </dgm:t>
    </dgm:pt>
    <dgm:pt modelId="{7B3DDF99-4D05-47CA-A224-B58FE5A3D358}" type="sibTrans" cxnId="{46823A0B-0880-4132-9284-A3C684DB1EFA}">
      <dgm:prSet/>
      <dgm:spPr/>
      <dgm:t>
        <a:bodyPr/>
        <a:lstStyle/>
        <a:p>
          <a:pPr algn="ctr" rtl="1"/>
          <a:endParaRPr lang="en-US">
            <a:cs typeface="mohammad bold art 1" pitchFamily="2" charset="-78"/>
          </a:endParaRPr>
        </a:p>
      </dgm:t>
    </dgm:pt>
    <dgm:pt modelId="{035BF9B4-660F-4385-808F-3C9C2C60DA31}">
      <dgm:prSet phldrT="[Text]" custT="1"/>
      <dgm:spPr/>
      <dgm:t>
        <a:bodyPr/>
        <a:lstStyle/>
        <a:p>
          <a:pPr algn="ctr" rtl="1"/>
          <a:r>
            <a:rPr lang="ar-KW" sz="1400" b="1" dirty="0" smtClean="0">
              <a:cs typeface="mohammad bold art 1" pitchFamily="2" charset="-78"/>
            </a:rPr>
            <a:t>تقليل الدورة المستندية</a:t>
          </a:r>
        </a:p>
      </dgm:t>
    </dgm:pt>
    <dgm:pt modelId="{88137CD0-231B-40FC-86ED-D2656E63B0F4}" type="parTrans" cxnId="{57FFC940-2C49-4DF9-9851-3C624D4FA173}">
      <dgm:prSet/>
      <dgm:spPr/>
      <dgm:t>
        <a:bodyPr/>
        <a:lstStyle/>
        <a:p>
          <a:pPr algn="ctr" rtl="1"/>
          <a:endParaRPr lang="en-US">
            <a:cs typeface="mohammad bold art 1" pitchFamily="2" charset="-78"/>
          </a:endParaRPr>
        </a:p>
      </dgm:t>
    </dgm:pt>
    <dgm:pt modelId="{DF161083-AAF9-43E1-9F12-8CB3C5E86FEC}" type="sibTrans" cxnId="{57FFC940-2C49-4DF9-9851-3C624D4FA173}">
      <dgm:prSet/>
      <dgm:spPr/>
      <dgm:t>
        <a:bodyPr/>
        <a:lstStyle/>
        <a:p>
          <a:pPr algn="ctr" rtl="1"/>
          <a:endParaRPr lang="en-US">
            <a:cs typeface="mohammad bold art 1" pitchFamily="2" charset="-78"/>
          </a:endParaRPr>
        </a:p>
      </dgm:t>
    </dgm:pt>
    <dgm:pt modelId="{81D6D97C-AE8D-4C95-90F1-E6D5D65043AD}" type="pres">
      <dgm:prSet presAssocID="{27658140-509B-4DF1-98D7-7186A8D82818}" presName="Name0" presStyleCnt="0">
        <dgm:presLayoutVars>
          <dgm:chMax val="1"/>
          <dgm:dir/>
          <dgm:animLvl val="ctr"/>
          <dgm:resizeHandles val="exact"/>
        </dgm:presLayoutVars>
      </dgm:prSet>
      <dgm:spPr/>
      <dgm:t>
        <a:bodyPr/>
        <a:lstStyle/>
        <a:p>
          <a:endParaRPr lang="en-US"/>
        </a:p>
      </dgm:t>
    </dgm:pt>
    <dgm:pt modelId="{D9FE6DDD-7F15-4D8B-983F-F4252A1889FF}" type="pres">
      <dgm:prSet presAssocID="{5A0E6D9D-A481-47C3-8463-DB698CFC2E6D}" presName="centerShape" presStyleLbl="node0" presStyleIdx="0" presStyleCnt="1"/>
      <dgm:spPr/>
      <dgm:t>
        <a:bodyPr/>
        <a:lstStyle/>
        <a:p>
          <a:endParaRPr lang="en-US"/>
        </a:p>
      </dgm:t>
    </dgm:pt>
    <dgm:pt modelId="{F2DF5D07-728D-4222-8B8C-DB038CB27384}" type="pres">
      <dgm:prSet presAssocID="{BFD1106B-058D-4834-ADAE-DCE6F9647A70}" presName="node" presStyleLbl="node1" presStyleIdx="0" presStyleCnt="5">
        <dgm:presLayoutVars>
          <dgm:bulletEnabled val="1"/>
        </dgm:presLayoutVars>
      </dgm:prSet>
      <dgm:spPr/>
      <dgm:t>
        <a:bodyPr/>
        <a:lstStyle/>
        <a:p>
          <a:endParaRPr lang="en-US"/>
        </a:p>
      </dgm:t>
    </dgm:pt>
    <dgm:pt modelId="{FA0F45CA-92FC-43A0-914B-748E2D49FFAC}" type="pres">
      <dgm:prSet presAssocID="{BFD1106B-058D-4834-ADAE-DCE6F9647A70}" presName="dummy" presStyleCnt="0"/>
      <dgm:spPr/>
    </dgm:pt>
    <dgm:pt modelId="{34C2174B-4EBC-405F-AB55-372226E7A39F}" type="pres">
      <dgm:prSet presAssocID="{D9894BD5-8F14-4295-9A50-AB4A89F2F416}" presName="sibTrans" presStyleLbl="sibTrans2D1" presStyleIdx="0" presStyleCnt="5"/>
      <dgm:spPr/>
      <dgm:t>
        <a:bodyPr/>
        <a:lstStyle/>
        <a:p>
          <a:endParaRPr lang="en-US"/>
        </a:p>
      </dgm:t>
    </dgm:pt>
    <dgm:pt modelId="{583AF035-CBEB-4F13-905A-2F858FBF61F8}" type="pres">
      <dgm:prSet presAssocID="{4119B947-989E-49A6-9855-DB7492817E88}" presName="node" presStyleLbl="node1" presStyleIdx="1" presStyleCnt="5">
        <dgm:presLayoutVars>
          <dgm:bulletEnabled val="1"/>
        </dgm:presLayoutVars>
      </dgm:prSet>
      <dgm:spPr/>
      <dgm:t>
        <a:bodyPr/>
        <a:lstStyle/>
        <a:p>
          <a:endParaRPr lang="en-US"/>
        </a:p>
      </dgm:t>
    </dgm:pt>
    <dgm:pt modelId="{436671BB-5863-4C5C-A248-6CB43281CB32}" type="pres">
      <dgm:prSet presAssocID="{4119B947-989E-49A6-9855-DB7492817E88}" presName="dummy" presStyleCnt="0"/>
      <dgm:spPr/>
    </dgm:pt>
    <dgm:pt modelId="{096916B3-2244-4FD2-9E83-A60F66C5E230}" type="pres">
      <dgm:prSet presAssocID="{2CABD7BD-22EB-4AED-8BBE-1A6D7686347C}" presName="sibTrans" presStyleLbl="sibTrans2D1" presStyleIdx="1" presStyleCnt="5"/>
      <dgm:spPr/>
      <dgm:t>
        <a:bodyPr/>
        <a:lstStyle/>
        <a:p>
          <a:endParaRPr lang="en-US"/>
        </a:p>
      </dgm:t>
    </dgm:pt>
    <dgm:pt modelId="{E7017BE5-6685-4ADB-82DC-9186F212F456}" type="pres">
      <dgm:prSet presAssocID="{F600F208-19C7-46B4-91A6-E13F77E1CF4E}" presName="node" presStyleLbl="node1" presStyleIdx="2" presStyleCnt="5">
        <dgm:presLayoutVars>
          <dgm:bulletEnabled val="1"/>
        </dgm:presLayoutVars>
      </dgm:prSet>
      <dgm:spPr/>
      <dgm:t>
        <a:bodyPr/>
        <a:lstStyle/>
        <a:p>
          <a:endParaRPr lang="en-US"/>
        </a:p>
      </dgm:t>
    </dgm:pt>
    <dgm:pt modelId="{83BBBCCC-C49B-43A5-A782-ECBD0CB77E9A}" type="pres">
      <dgm:prSet presAssocID="{F600F208-19C7-46B4-91A6-E13F77E1CF4E}" presName="dummy" presStyleCnt="0"/>
      <dgm:spPr/>
    </dgm:pt>
    <dgm:pt modelId="{FBADD0AF-ED1F-4814-A948-9A0E783EAD1F}" type="pres">
      <dgm:prSet presAssocID="{08F5F9A0-3BB9-4556-AAC9-BCAAEC89E86F}" presName="sibTrans" presStyleLbl="sibTrans2D1" presStyleIdx="2" presStyleCnt="5"/>
      <dgm:spPr/>
      <dgm:t>
        <a:bodyPr/>
        <a:lstStyle/>
        <a:p>
          <a:endParaRPr lang="en-US"/>
        </a:p>
      </dgm:t>
    </dgm:pt>
    <dgm:pt modelId="{BDB3EFB4-B331-4741-A5CB-8D73480E4B2F}" type="pres">
      <dgm:prSet presAssocID="{1E245608-8C08-41AB-807A-1AE59D48F577}" presName="node" presStyleLbl="node1" presStyleIdx="3" presStyleCnt="5">
        <dgm:presLayoutVars>
          <dgm:bulletEnabled val="1"/>
        </dgm:presLayoutVars>
      </dgm:prSet>
      <dgm:spPr/>
      <dgm:t>
        <a:bodyPr/>
        <a:lstStyle/>
        <a:p>
          <a:endParaRPr lang="en-US"/>
        </a:p>
      </dgm:t>
    </dgm:pt>
    <dgm:pt modelId="{D2FB6E6F-4CFB-412E-95F8-965799EEC38C}" type="pres">
      <dgm:prSet presAssocID="{1E245608-8C08-41AB-807A-1AE59D48F577}" presName="dummy" presStyleCnt="0"/>
      <dgm:spPr/>
    </dgm:pt>
    <dgm:pt modelId="{457D05BA-D8FF-4C50-A42C-2340DCF5B680}" type="pres">
      <dgm:prSet presAssocID="{7B3DDF99-4D05-47CA-A224-B58FE5A3D358}" presName="sibTrans" presStyleLbl="sibTrans2D1" presStyleIdx="3" presStyleCnt="5"/>
      <dgm:spPr/>
      <dgm:t>
        <a:bodyPr/>
        <a:lstStyle/>
        <a:p>
          <a:endParaRPr lang="en-US"/>
        </a:p>
      </dgm:t>
    </dgm:pt>
    <dgm:pt modelId="{09ECBFE0-E9E1-4425-99DC-399D6490CBB4}" type="pres">
      <dgm:prSet presAssocID="{035BF9B4-660F-4385-808F-3C9C2C60DA31}" presName="node" presStyleLbl="node1" presStyleIdx="4" presStyleCnt="5">
        <dgm:presLayoutVars>
          <dgm:bulletEnabled val="1"/>
        </dgm:presLayoutVars>
      </dgm:prSet>
      <dgm:spPr/>
      <dgm:t>
        <a:bodyPr/>
        <a:lstStyle/>
        <a:p>
          <a:endParaRPr lang="en-US"/>
        </a:p>
      </dgm:t>
    </dgm:pt>
    <dgm:pt modelId="{E0219ACF-5C6A-4076-B4C8-2BC51062361C}" type="pres">
      <dgm:prSet presAssocID="{035BF9B4-660F-4385-808F-3C9C2C60DA31}" presName="dummy" presStyleCnt="0"/>
      <dgm:spPr/>
    </dgm:pt>
    <dgm:pt modelId="{E8CD4D09-EBCD-4FAA-81E7-FCA99476F6E2}" type="pres">
      <dgm:prSet presAssocID="{DF161083-AAF9-43E1-9F12-8CB3C5E86FEC}" presName="sibTrans" presStyleLbl="sibTrans2D1" presStyleIdx="4" presStyleCnt="5"/>
      <dgm:spPr/>
      <dgm:t>
        <a:bodyPr/>
        <a:lstStyle/>
        <a:p>
          <a:endParaRPr lang="en-US"/>
        </a:p>
      </dgm:t>
    </dgm:pt>
  </dgm:ptLst>
  <dgm:cxnLst>
    <dgm:cxn modelId="{5F4CB3D4-3030-4A95-A828-14176895AEC4}" type="presOf" srcId="{7B3DDF99-4D05-47CA-A224-B58FE5A3D358}" destId="{457D05BA-D8FF-4C50-A42C-2340DCF5B680}" srcOrd="0" destOrd="0" presId="urn:microsoft.com/office/officeart/2005/8/layout/radial6"/>
    <dgm:cxn modelId="{99EEDF4C-8E02-4598-B63C-8D98C6E8E26C}" type="presOf" srcId="{035BF9B4-660F-4385-808F-3C9C2C60DA31}" destId="{09ECBFE0-E9E1-4425-99DC-399D6490CBB4}" srcOrd="0" destOrd="0" presId="urn:microsoft.com/office/officeart/2005/8/layout/radial6"/>
    <dgm:cxn modelId="{D02A5C5D-C7E9-423F-96E5-4DD330D0DDE5}" type="presOf" srcId="{2CABD7BD-22EB-4AED-8BBE-1A6D7686347C}" destId="{096916B3-2244-4FD2-9E83-A60F66C5E230}" srcOrd="0" destOrd="0" presId="urn:microsoft.com/office/officeart/2005/8/layout/radial6"/>
    <dgm:cxn modelId="{0D47A6F4-2B79-4CD6-BE8D-E39A23F098FB}" srcId="{5A0E6D9D-A481-47C3-8463-DB698CFC2E6D}" destId="{4119B947-989E-49A6-9855-DB7492817E88}" srcOrd="1" destOrd="0" parTransId="{02DFBA20-02A2-4EA9-8129-F7B2F9A1E040}" sibTransId="{2CABD7BD-22EB-4AED-8BBE-1A6D7686347C}"/>
    <dgm:cxn modelId="{0A5B6969-4430-4D3E-B682-E2B2AF727C16}" type="presOf" srcId="{27658140-509B-4DF1-98D7-7186A8D82818}" destId="{81D6D97C-AE8D-4C95-90F1-E6D5D65043AD}" srcOrd="0" destOrd="0" presId="urn:microsoft.com/office/officeart/2005/8/layout/radial6"/>
    <dgm:cxn modelId="{0505C754-A93A-4B00-857C-19CF9EC02C55}" type="presOf" srcId="{5A0E6D9D-A481-47C3-8463-DB698CFC2E6D}" destId="{D9FE6DDD-7F15-4D8B-983F-F4252A1889FF}" srcOrd="0" destOrd="0" presId="urn:microsoft.com/office/officeart/2005/8/layout/radial6"/>
    <dgm:cxn modelId="{B01F6F0E-AD91-43B6-99B7-65AB3C21EA20}" type="presOf" srcId="{F600F208-19C7-46B4-91A6-E13F77E1CF4E}" destId="{E7017BE5-6685-4ADB-82DC-9186F212F456}" srcOrd="0" destOrd="0" presId="urn:microsoft.com/office/officeart/2005/8/layout/radial6"/>
    <dgm:cxn modelId="{42FC1E70-528E-4CDD-82A5-1AA4DEAD1430}" type="presOf" srcId="{BFD1106B-058D-4834-ADAE-DCE6F9647A70}" destId="{F2DF5D07-728D-4222-8B8C-DB038CB27384}" srcOrd="0" destOrd="0" presId="urn:microsoft.com/office/officeart/2005/8/layout/radial6"/>
    <dgm:cxn modelId="{B380CEBB-2A59-4B22-8860-1735EE919669}" type="presOf" srcId="{4119B947-989E-49A6-9855-DB7492817E88}" destId="{583AF035-CBEB-4F13-905A-2F858FBF61F8}" srcOrd="0" destOrd="0" presId="urn:microsoft.com/office/officeart/2005/8/layout/radial6"/>
    <dgm:cxn modelId="{533B0D2F-BB74-4446-83E6-DA215D2AAC07}" type="presOf" srcId="{08F5F9A0-3BB9-4556-AAC9-BCAAEC89E86F}" destId="{FBADD0AF-ED1F-4814-A948-9A0E783EAD1F}" srcOrd="0" destOrd="0" presId="urn:microsoft.com/office/officeart/2005/8/layout/radial6"/>
    <dgm:cxn modelId="{5366EA92-7CFB-4B76-A8BB-C56899DE210A}" type="presOf" srcId="{DF161083-AAF9-43E1-9F12-8CB3C5E86FEC}" destId="{E8CD4D09-EBCD-4FAA-81E7-FCA99476F6E2}" srcOrd="0" destOrd="0" presId="urn:microsoft.com/office/officeart/2005/8/layout/radial6"/>
    <dgm:cxn modelId="{0A54F833-3EC7-4193-8BAE-9AF4A09CC4AA}" srcId="{5A0E6D9D-A481-47C3-8463-DB698CFC2E6D}" destId="{F600F208-19C7-46B4-91A6-E13F77E1CF4E}" srcOrd="2" destOrd="0" parTransId="{67CA0B8B-62A5-4D30-A351-52940095FE53}" sibTransId="{08F5F9A0-3BB9-4556-AAC9-BCAAEC89E86F}"/>
    <dgm:cxn modelId="{46823A0B-0880-4132-9284-A3C684DB1EFA}" srcId="{5A0E6D9D-A481-47C3-8463-DB698CFC2E6D}" destId="{1E245608-8C08-41AB-807A-1AE59D48F577}" srcOrd="3" destOrd="0" parTransId="{42D75047-2B65-4717-AB6C-16999181766C}" sibTransId="{7B3DDF99-4D05-47CA-A224-B58FE5A3D358}"/>
    <dgm:cxn modelId="{57FFC940-2C49-4DF9-9851-3C624D4FA173}" srcId="{5A0E6D9D-A481-47C3-8463-DB698CFC2E6D}" destId="{035BF9B4-660F-4385-808F-3C9C2C60DA31}" srcOrd="4" destOrd="0" parTransId="{88137CD0-231B-40FC-86ED-D2656E63B0F4}" sibTransId="{DF161083-AAF9-43E1-9F12-8CB3C5E86FEC}"/>
    <dgm:cxn modelId="{238641A5-2301-4238-8315-3ABE3C0F94B7}" srcId="{5A0E6D9D-A481-47C3-8463-DB698CFC2E6D}" destId="{BFD1106B-058D-4834-ADAE-DCE6F9647A70}" srcOrd="0" destOrd="0" parTransId="{2956C5CF-62BD-441F-ABA4-58CD284C7E92}" sibTransId="{D9894BD5-8F14-4295-9A50-AB4A89F2F416}"/>
    <dgm:cxn modelId="{4A048034-0D23-4951-BB2F-90F12075A6B5}" srcId="{27658140-509B-4DF1-98D7-7186A8D82818}" destId="{5A0E6D9D-A481-47C3-8463-DB698CFC2E6D}" srcOrd="0" destOrd="0" parTransId="{2E5C0F67-ABF3-4835-B4C8-3236B058EE8C}" sibTransId="{FA4531F1-13A4-4F13-8E0B-D37B20DC79A0}"/>
    <dgm:cxn modelId="{32ED1531-095A-46E4-810E-16C02DCBFC12}" type="presOf" srcId="{D9894BD5-8F14-4295-9A50-AB4A89F2F416}" destId="{34C2174B-4EBC-405F-AB55-372226E7A39F}" srcOrd="0" destOrd="0" presId="urn:microsoft.com/office/officeart/2005/8/layout/radial6"/>
    <dgm:cxn modelId="{8C884210-1FE4-4F66-9CCC-36C7B380BB57}" type="presOf" srcId="{1E245608-8C08-41AB-807A-1AE59D48F577}" destId="{BDB3EFB4-B331-4741-A5CB-8D73480E4B2F}" srcOrd="0" destOrd="0" presId="urn:microsoft.com/office/officeart/2005/8/layout/radial6"/>
    <dgm:cxn modelId="{2D7F50C5-7102-4664-B9F5-EBA460FC9BD5}" type="presParOf" srcId="{81D6D97C-AE8D-4C95-90F1-E6D5D65043AD}" destId="{D9FE6DDD-7F15-4D8B-983F-F4252A1889FF}" srcOrd="0" destOrd="0" presId="urn:microsoft.com/office/officeart/2005/8/layout/radial6"/>
    <dgm:cxn modelId="{7BB8278E-5EF1-4597-B8F0-2143AE8721EC}" type="presParOf" srcId="{81D6D97C-AE8D-4C95-90F1-E6D5D65043AD}" destId="{F2DF5D07-728D-4222-8B8C-DB038CB27384}" srcOrd="1" destOrd="0" presId="urn:microsoft.com/office/officeart/2005/8/layout/radial6"/>
    <dgm:cxn modelId="{790A52D2-0762-40D3-993F-93E60FA83082}" type="presParOf" srcId="{81D6D97C-AE8D-4C95-90F1-E6D5D65043AD}" destId="{FA0F45CA-92FC-43A0-914B-748E2D49FFAC}" srcOrd="2" destOrd="0" presId="urn:microsoft.com/office/officeart/2005/8/layout/radial6"/>
    <dgm:cxn modelId="{779C5D0E-FA11-4A6E-8FB9-6F6EE2EF47D8}" type="presParOf" srcId="{81D6D97C-AE8D-4C95-90F1-E6D5D65043AD}" destId="{34C2174B-4EBC-405F-AB55-372226E7A39F}" srcOrd="3" destOrd="0" presId="urn:microsoft.com/office/officeart/2005/8/layout/radial6"/>
    <dgm:cxn modelId="{F31F7B67-7687-4384-A06D-7740C44AE43F}" type="presParOf" srcId="{81D6D97C-AE8D-4C95-90F1-E6D5D65043AD}" destId="{583AF035-CBEB-4F13-905A-2F858FBF61F8}" srcOrd="4" destOrd="0" presId="urn:microsoft.com/office/officeart/2005/8/layout/radial6"/>
    <dgm:cxn modelId="{0A544499-750A-41B2-B64C-66848156A412}" type="presParOf" srcId="{81D6D97C-AE8D-4C95-90F1-E6D5D65043AD}" destId="{436671BB-5863-4C5C-A248-6CB43281CB32}" srcOrd="5" destOrd="0" presId="urn:microsoft.com/office/officeart/2005/8/layout/radial6"/>
    <dgm:cxn modelId="{18E414BE-9E33-4B21-A56A-BD59899765A1}" type="presParOf" srcId="{81D6D97C-AE8D-4C95-90F1-E6D5D65043AD}" destId="{096916B3-2244-4FD2-9E83-A60F66C5E230}" srcOrd="6" destOrd="0" presId="urn:microsoft.com/office/officeart/2005/8/layout/radial6"/>
    <dgm:cxn modelId="{61E98680-E190-4451-AB31-854FF6E2B9DB}" type="presParOf" srcId="{81D6D97C-AE8D-4C95-90F1-E6D5D65043AD}" destId="{E7017BE5-6685-4ADB-82DC-9186F212F456}" srcOrd="7" destOrd="0" presId="urn:microsoft.com/office/officeart/2005/8/layout/radial6"/>
    <dgm:cxn modelId="{E207E70A-1FCB-415A-B402-3A4C0D9823B0}" type="presParOf" srcId="{81D6D97C-AE8D-4C95-90F1-E6D5D65043AD}" destId="{83BBBCCC-C49B-43A5-A782-ECBD0CB77E9A}" srcOrd="8" destOrd="0" presId="urn:microsoft.com/office/officeart/2005/8/layout/radial6"/>
    <dgm:cxn modelId="{ED3CDBD1-59FF-4146-9777-31E0D37AE3CF}" type="presParOf" srcId="{81D6D97C-AE8D-4C95-90F1-E6D5D65043AD}" destId="{FBADD0AF-ED1F-4814-A948-9A0E783EAD1F}" srcOrd="9" destOrd="0" presId="urn:microsoft.com/office/officeart/2005/8/layout/radial6"/>
    <dgm:cxn modelId="{F292F497-5C12-4E3A-8F60-BA1EF402D198}" type="presParOf" srcId="{81D6D97C-AE8D-4C95-90F1-E6D5D65043AD}" destId="{BDB3EFB4-B331-4741-A5CB-8D73480E4B2F}" srcOrd="10" destOrd="0" presId="urn:microsoft.com/office/officeart/2005/8/layout/radial6"/>
    <dgm:cxn modelId="{AC0887F9-1AA3-4721-9E50-8D02C2AC1F10}" type="presParOf" srcId="{81D6D97C-AE8D-4C95-90F1-E6D5D65043AD}" destId="{D2FB6E6F-4CFB-412E-95F8-965799EEC38C}" srcOrd="11" destOrd="0" presId="urn:microsoft.com/office/officeart/2005/8/layout/radial6"/>
    <dgm:cxn modelId="{68FD46F8-4871-4AD6-B8A9-9108E61A8E36}" type="presParOf" srcId="{81D6D97C-AE8D-4C95-90F1-E6D5D65043AD}" destId="{457D05BA-D8FF-4C50-A42C-2340DCF5B680}" srcOrd="12" destOrd="0" presId="urn:microsoft.com/office/officeart/2005/8/layout/radial6"/>
    <dgm:cxn modelId="{BB551409-A882-4FD2-B216-98E8DB55D3A5}" type="presParOf" srcId="{81D6D97C-AE8D-4C95-90F1-E6D5D65043AD}" destId="{09ECBFE0-E9E1-4425-99DC-399D6490CBB4}" srcOrd="13" destOrd="0" presId="urn:microsoft.com/office/officeart/2005/8/layout/radial6"/>
    <dgm:cxn modelId="{0F59C277-3DBB-4FB6-869E-F432FA9631DD}" type="presParOf" srcId="{81D6D97C-AE8D-4C95-90F1-E6D5D65043AD}" destId="{E0219ACF-5C6A-4076-B4C8-2BC51062361C}" srcOrd="14" destOrd="0" presId="urn:microsoft.com/office/officeart/2005/8/layout/radial6"/>
    <dgm:cxn modelId="{CCBADD9B-286F-46FA-8967-6CB956E3E14D}" type="presParOf" srcId="{81D6D97C-AE8D-4C95-90F1-E6D5D65043AD}" destId="{E8CD4D09-EBCD-4FAA-81E7-FCA99476F6E2}"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BFAA80-6F17-4674-AF4F-93BC34E9104A}"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E86E2E57-82F8-4E59-8BA0-8518D29D1543}">
      <dgm:prSet phldrT="[Text]" custT="1"/>
      <dgm:spPr>
        <a:solidFill>
          <a:srgbClr val="AD8100"/>
        </a:solidFill>
      </dgm:spPr>
      <dgm:t>
        <a:bodyPr/>
        <a:lstStyle/>
        <a:p>
          <a:r>
            <a:rPr lang="ar-KW" sz="1200" b="1" u="sng" dirty="0" smtClean="0">
              <a:solidFill>
                <a:schemeClr val="accent3">
                  <a:lumMod val="20000"/>
                  <a:lumOff val="80000"/>
                </a:schemeClr>
              </a:solidFill>
              <a:cs typeface="mohammad bold art 1" pitchFamily="2" charset="-78"/>
            </a:rPr>
            <a:t>رقم (3)</a:t>
          </a:r>
          <a:endParaRPr lang="en-US" sz="1200" b="1" u="sng" dirty="0" smtClean="0">
            <a:solidFill>
              <a:schemeClr val="accent3">
                <a:lumMod val="20000"/>
                <a:lumOff val="80000"/>
              </a:schemeClr>
            </a:solidFill>
            <a:cs typeface="mohammad bold art 1" pitchFamily="2" charset="-78"/>
          </a:endParaRPr>
        </a:p>
        <a:p>
          <a:r>
            <a:rPr lang="ar-KW" sz="1200" b="1" dirty="0" smtClean="0">
              <a:solidFill>
                <a:schemeClr val="accent3">
                  <a:lumMod val="20000"/>
                  <a:lumOff val="80000"/>
                </a:schemeClr>
              </a:solidFill>
              <a:cs typeface="mohammad bold art 1" pitchFamily="2" charset="-78"/>
            </a:rPr>
            <a:t>تقرير حول تداولات موظفي وأعضاء مجلس إدارة الشخص المرخص له</a:t>
          </a:r>
          <a:endParaRPr lang="en-US" sz="1200" dirty="0">
            <a:solidFill>
              <a:schemeClr val="accent3">
                <a:lumMod val="20000"/>
                <a:lumOff val="80000"/>
              </a:schemeClr>
            </a:solidFill>
          </a:endParaRPr>
        </a:p>
      </dgm:t>
    </dgm:pt>
    <dgm:pt modelId="{F93B8A2C-4AE8-4F6A-9016-A827759967B0}" type="parTrans" cxnId="{416423E4-C7E7-4596-BEC9-A9196CA39623}">
      <dgm:prSet/>
      <dgm:spPr/>
      <dgm:t>
        <a:bodyPr/>
        <a:lstStyle/>
        <a:p>
          <a:endParaRPr lang="en-US"/>
        </a:p>
      </dgm:t>
    </dgm:pt>
    <dgm:pt modelId="{5B1DBC88-5876-45FC-A7C3-C8B6C1EE231A}" type="sibTrans" cxnId="{416423E4-C7E7-4596-BEC9-A9196CA39623}">
      <dgm:prSet/>
      <dgm:spPr/>
      <dgm:t>
        <a:bodyPr/>
        <a:lstStyle/>
        <a:p>
          <a:endParaRPr lang="en-US"/>
        </a:p>
      </dgm:t>
    </dgm:pt>
    <dgm:pt modelId="{20B00D1B-0A3D-4A32-BF49-9A6E95E1D865}">
      <dgm:prSet phldrT="[Text]" custT="1"/>
      <dgm:spPr>
        <a:solidFill>
          <a:srgbClr val="AD8100"/>
        </a:solidFill>
      </dgm:spPr>
      <dgm:t>
        <a:bodyPr/>
        <a:lstStyle/>
        <a:p>
          <a:r>
            <a:rPr lang="ar-KW" sz="1200" b="1" u="sng" dirty="0" smtClean="0">
              <a:cs typeface="mohammad bold art 1" pitchFamily="2" charset="-78"/>
            </a:rPr>
            <a:t>رقم (2)</a:t>
          </a:r>
          <a:endParaRPr lang="en-US" sz="1200" b="1" u="sng" dirty="0" smtClean="0">
            <a:cs typeface="mohammad bold art 1" pitchFamily="2" charset="-78"/>
          </a:endParaRPr>
        </a:p>
        <a:p>
          <a:r>
            <a:rPr lang="ar-KW" sz="1200" b="1" dirty="0" smtClean="0">
              <a:cs typeface="mohammad bold art 1" pitchFamily="2" charset="-78"/>
            </a:rPr>
            <a:t>تقرير حول المحافظ الاستثمارية لدى الشخص المرخص له</a:t>
          </a:r>
          <a:endParaRPr lang="en-US" sz="1200" dirty="0"/>
        </a:p>
      </dgm:t>
    </dgm:pt>
    <dgm:pt modelId="{86992FA7-15B0-46C0-AD11-8C6119C33FC2}" type="parTrans" cxnId="{DD44AD75-0BDF-4712-81F8-40F8F347C87F}">
      <dgm:prSet/>
      <dgm:spPr/>
      <dgm:t>
        <a:bodyPr/>
        <a:lstStyle/>
        <a:p>
          <a:endParaRPr lang="en-US"/>
        </a:p>
      </dgm:t>
    </dgm:pt>
    <dgm:pt modelId="{FDB85628-B62B-4867-92A4-3AB962DD13E8}" type="sibTrans" cxnId="{DD44AD75-0BDF-4712-81F8-40F8F347C87F}">
      <dgm:prSet/>
      <dgm:spPr/>
      <dgm:t>
        <a:bodyPr/>
        <a:lstStyle/>
        <a:p>
          <a:endParaRPr lang="en-US"/>
        </a:p>
      </dgm:t>
    </dgm:pt>
    <dgm:pt modelId="{4963D852-6F0C-4A3E-8BC9-7FE6C8194EB3}">
      <dgm:prSet phldrT="[Text]" custT="1"/>
      <dgm:spPr>
        <a:solidFill>
          <a:srgbClr val="AD8100"/>
        </a:solidFill>
      </dgm:spPr>
      <dgm:t>
        <a:bodyPr/>
        <a:lstStyle/>
        <a:p>
          <a:r>
            <a:rPr lang="ar-KW" sz="1200" b="0" u="sng" dirty="0" smtClean="0">
              <a:cs typeface="mohammad bold art 1" pitchFamily="2" charset="-78"/>
            </a:rPr>
            <a:t>نموذج </a:t>
          </a:r>
          <a:r>
            <a:rPr lang="ar-KW" sz="1200" b="1" u="sng" dirty="0" smtClean="0">
              <a:cs typeface="mohammad bold art 1" pitchFamily="2" charset="-78"/>
            </a:rPr>
            <a:t>رقم (1)</a:t>
          </a:r>
          <a:endParaRPr lang="en-US" sz="1200" b="1" u="sng" dirty="0" smtClean="0">
            <a:cs typeface="mohammad bold art 1" pitchFamily="2" charset="-78"/>
          </a:endParaRPr>
        </a:p>
        <a:p>
          <a:r>
            <a:rPr lang="ar-KW" sz="1200" b="1" dirty="0" smtClean="0">
              <a:cs typeface="mohammad bold art 1" pitchFamily="2" charset="-78"/>
            </a:rPr>
            <a:t>تقرير حول المحافظ الاستثمارية التي تم إنشائها أو إغلاقها</a:t>
          </a:r>
          <a:endParaRPr lang="en-US" sz="1200" b="1" dirty="0">
            <a:cs typeface="mohammad bold art 1" pitchFamily="2" charset="-78"/>
          </a:endParaRPr>
        </a:p>
      </dgm:t>
    </dgm:pt>
    <dgm:pt modelId="{F4B804FD-FDF2-4574-B834-4E508BB7F64C}" type="parTrans" cxnId="{E563A281-A074-45B8-A7D9-DC74C1998372}">
      <dgm:prSet/>
      <dgm:spPr/>
      <dgm:t>
        <a:bodyPr/>
        <a:lstStyle/>
        <a:p>
          <a:endParaRPr lang="en-US"/>
        </a:p>
      </dgm:t>
    </dgm:pt>
    <dgm:pt modelId="{A28BA7D9-0799-454F-B94A-1E3FB25FE9A7}" type="sibTrans" cxnId="{E563A281-A074-45B8-A7D9-DC74C1998372}">
      <dgm:prSet/>
      <dgm:spPr/>
      <dgm:t>
        <a:bodyPr/>
        <a:lstStyle/>
        <a:p>
          <a:endParaRPr lang="en-US"/>
        </a:p>
      </dgm:t>
    </dgm:pt>
    <dgm:pt modelId="{316C2194-D605-4ACF-A0BF-A1C73DBDD2DD}">
      <dgm:prSet phldrT="[Text]" custT="1"/>
      <dgm:spPr>
        <a:solidFill>
          <a:srgbClr val="AD8100"/>
        </a:solidFill>
      </dgm:spPr>
      <dgm:t>
        <a:bodyPr/>
        <a:lstStyle/>
        <a:p>
          <a:r>
            <a:rPr lang="ar-KW" sz="1200" b="0" u="sng" dirty="0" smtClean="0">
              <a:cs typeface="mohammad bold art 1" pitchFamily="2" charset="-78"/>
            </a:rPr>
            <a:t>نموذج </a:t>
          </a:r>
          <a:r>
            <a:rPr lang="ar-KW" sz="1200" b="1" u="sng" dirty="0" smtClean="0">
              <a:cs typeface="mohammad bold art 1" pitchFamily="2" charset="-78"/>
            </a:rPr>
            <a:t>رقم (5)</a:t>
          </a:r>
        </a:p>
        <a:p>
          <a:r>
            <a:rPr lang="ar-KW" sz="1200" b="1" dirty="0" smtClean="0">
              <a:cs typeface="mohammad bold art 1" pitchFamily="2" charset="-78"/>
            </a:rPr>
            <a:t>تقرير حول تداولات عملاء المحافظ الاستثمارية الأجانب (غير الكويتيين)  </a:t>
          </a:r>
        </a:p>
      </dgm:t>
    </dgm:pt>
    <dgm:pt modelId="{90D5FBD4-51E8-44E1-B89C-62D7B9596F39}" type="parTrans" cxnId="{ACFD8C3E-E286-4860-BD07-8D3F538EC504}">
      <dgm:prSet/>
      <dgm:spPr/>
      <dgm:t>
        <a:bodyPr/>
        <a:lstStyle/>
        <a:p>
          <a:endParaRPr lang="en-US"/>
        </a:p>
      </dgm:t>
    </dgm:pt>
    <dgm:pt modelId="{0F237AE3-552A-4654-A09E-B2B077292B36}" type="sibTrans" cxnId="{ACFD8C3E-E286-4860-BD07-8D3F538EC504}">
      <dgm:prSet/>
      <dgm:spPr/>
      <dgm:t>
        <a:bodyPr/>
        <a:lstStyle/>
        <a:p>
          <a:endParaRPr lang="en-US"/>
        </a:p>
      </dgm:t>
    </dgm:pt>
    <dgm:pt modelId="{7DB70ADE-A3E6-41FA-A3B6-E93A8926299F}">
      <dgm:prSet phldrT="[Text]" custT="1"/>
      <dgm:spPr>
        <a:solidFill>
          <a:srgbClr val="AD8100"/>
        </a:solidFill>
      </dgm:spPr>
      <dgm:t>
        <a:bodyPr/>
        <a:lstStyle/>
        <a:p>
          <a:r>
            <a:rPr lang="ar-KW" sz="1200" b="0" u="sng" dirty="0" smtClean="0">
              <a:cs typeface="mohammad bold art 1" pitchFamily="2" charset="-78"/>
            </a:rPr>
            <a:t>نموذج </a:t>
          </a:r>
          <a:r>
            <a:rPr lang="ar-KW" sz="1200" b="1" u="sng" dirty="0" smtClean="0">
              <a:cs typeface="mohammad bold art 1" pitchFamily="2" charset="-78"/>
            </a:rPr>
            <a:t>رقم (4)</a:t>
          </a:r>
          <a:endParaRPr lang="en-US" sz="1200" b="1" u="sng" dirty="0" smtClean="0">
            <a:cs typeface="mohammad bold art 1" pitchFamily="2" charset="-78"/>
          </a:endParaRPr>
        </a:p>
        <a:p>
          <a:r>
            <a:rPr lang="ar-KW" sz="1200" b="1" dirty="0" smtClean="0">
              <a:cs typeface="mohammad bold art 1" pitchFamily="2" charset="-78"/>
            </a:rPr>
            <a:t>تقرير حول تداولات عملاء المحافظ الاستثمارية على الأوراق المالية المصدرة من الشخص المرخص له أو الشركة الأم أو الشركات التابعة أو الزميلة</a:t>
          </a:r>
          <a:endParaRPr lang="en-US" sz="1200" dirty="0"/>
        </a:p>
      </dgm:t>
    </dgm:pt>
    <dgm:pt modelId="{D0207007-8220-47EF-8E13-43B90FC27332}" type="parTrans" cxnId="{D7826F9C-675E-4735-9E59-2933BA7D0056}">
      <dgm:prSet/>
      <dgm:spPr/>
      <dgm:t>
        <a:bodyPr/>
        <a:lstStyle/>
        <a:p>
          <a:endParaRPr lang="en-US"/>
        </a:p>
      </dgm:t>
    </dgm:pt>
    <dgm:pt modelId="{9A694518-7C2D-4F6A-A43B-2B1F5749F033}" type="sibTrans" cxnId="{D7826F9C-675E-4735-9E59-2933BA7D0056}">
      <dgm:prSet/>
      <dgm:spPr/>
      <dgm:t>
        <a:bodyPr/>
        <a:lstStyle/>
        <a:p>
          <a:endParaRPr lang="en-US"/>
        </a:p>
      </dgm:t>
    </dgm:pt>
    <dgm:pt modelId="{B5C843BA-5C22-4BED-AF2E-5B226369ABBC}" type="pres">
      <dgm:prSet presAssocID="{B1BFAA80-6F17-4674-AF4F-93BC34E9104A}" presName="diagram" presStyleCnt="0">
        <dgm:presLayoutVars>
          <dgm:dir/>
          <dgm:resizeHandles val="exact"/>
        </dgm:presLayoutVars>
      </dgm:prSet>
      <dgm:spPr/>
      <dgm:t>
        <a:bodyPr/>
        <a:lstStyle/>
        <a:p>
          <a:endParaRPr lang="en-US"/>
        </a:p>
      </dgm:t>
    </dgm:pt>
    <dgm:pt modelId="{058F114C-8B94-4453-B993-02A462D1CB61}" type="pres">
      <dgm:prSet presAssocID="{E86E2E57-82F8-4E59-8BA0-8518D29D1543}" presName="node" presStyleLbl="node1" presStyleIdx="0" presStyleCnt="5">
        <dgm:presLayoutVars>
          <dgm:bulletEnabled val="1"/>
        </dgm:presLayoutVars>
      </dgm:prSet>
      <dgm:spPr/>
      <dgm:t>
        <a:bodyPr/>
        <a:lstStyle/>
        <a:p>
          <a:endParaRPr lang="en-US"/>
        </a:p>
      </dgm:t>
    </dgm:pt>
    <dgm:pt modelId="{348E248D-5B84-4D7C-9107-56A29F388578}" type="pres">
      <dgm:prSet presAssocID="{5B1DBC88-5876-45FC-A7C3-C8B6C1EE231A}" presName="sibTrans" presStyleCnt="0"/>
      <dgm:spPr/>
    </dgm:pt>
    <dgm:pt modelId="{0C53497E-9B57-4DE8-894D-89D04DD69277}" type="pres">
      <dgm:prSet presAssocID="{20B00D1B-0A3D-4A32-BF49-9A6E95E1D865}" presName="node" presStyleLbl="node1" presStyleIdx="1" presStyleCnt="5">
        <dgm:presLayoutVars>
          <dgm:bulletEnabled val="1"/>
        </dgm:presLayoutVars>
      </dgm:prSet>
      <dgm:spPr/>
      <dgm:t>
        <a:bodyPr/>
        <a:lstStyle/>
        <a:p>
          <a:endParaRPr lang="en-US"/>
        </a:p>
      </dgm:t>
    </dgm:pt>
    <dgm:pt modelId="{D9FBEF36-CADC-4416-98BA-7968754FD42B}" type="pres">
      <dgm:prSet presAssocID="{FDB85628-B62B-4867-92A4-3AB962DD13E8}" presName="sibTrans" presStyleCnt="0"/>
      <dgm:spPr/>
    </dgm:pt>
    <dgm:pt modelId="{E9CA8EE2-BE5E-4265-AC28-17B2D60CAB5A}" type="pres">
      <dgm:prSet presAssocID="{4963D852-6F0C-4A3E-8BC9-7FE6C8194EB3}" presName="node" presStyleLbl="node1" presStyleIdx="2" presStyleCnt="5">
        <dgm:presLayoutVars>
          <dgm:bulletEnabled val="1"/>
        </dgm:presLayoutVars>
      </dgm:prSet>
      <dgm:spPr/>
      <dgm:t>
        <a:bodyPr/>
        <a:lstStyle/>
        <a:p>
          <a:endParaRPr lang="en-US"/>
        </a:p>
      </dgm:t>
    </dgm:pt>
    <dgm:pt modelId="{8B652F6F-910E-4996-93AB-7789C71158B7}" type="pres">
      <dgm:prSet presAssocID="{A28BA7D9-0799-454F-B94A-1E3FB25FE9A7}" presName="sibTrans" presStyleCnt="0"/>
      <dgm:spPr/>
    </dgm:pt>
    <dgm:pt modelId="{92377B95-900D-4146-83F3-205B098363ED}" type="pres">
      <dgm:prSet presAssocID="{316C2194-D605-4ACF-A0BF-A1C73DBDD2DD}" presName="node" presStyleLbl="node1" presStyleIdx="3" presStyleCnt="5">
        <dgm:presLayoutVars>
          <dgm:bulletEnabled val="1"/>
        </dgm:presLayoutVars>
      </dgm:prSet>
      <dgm:spPr/>
      <dgm:t>
        <a:bodyPr/>
        <a:lstStyle/>
        <a:p>
          <a:endParaRPr lang="en-US"/>
        </a:p>
      </dgm:t>
    </dgm:pt>
    <dgm:pt modelId="{D63A7166-5E36-471F-9A4C-C9B15E85EDF8}" type="pres">
      <dgm:prSet presAssocID="{0F237AE3-552A-4654-A09E-B2B077292B36}" presName="sibTrans" presStyleCnt="0"/>
      <dgm:spPr/>
    </dgm:pt>
    <dgm:pt modelId="{BF5D60B7-32E0-4618-B17E-3719C6C5A649}" type="pres">
      <dgm:prSet presAssocID="{7DB70ADE-A3E6-41FA-A3B6-E93A8926299F}" presName="node" presStyleLbl="node1" presStyleIdx="4" presStyleCnt="5">
        <dgm:presLayoutVars>
          <dgm:bulletEnabled val="1"/>
        </dgm:presLayoutVars>
      </dgm:prSet>
      <dgm:spPr/>
      <dgm:t>
        <a:bodyPr/>
        <a:lstStyle/>
        <a:p>
          <a:endParaRPr lang="en-US"/>
        </a:p>
      </dgm:t>
    </dgm:pt>
  </dgm:ptLst>
  <dgm:cxnLst>
    <dgm:cxn modelId="{E563A281-A074-45B8-A7D9-DC74C1998372}" srcId="{B1BFAA80-6F17-4674-AF4F-93BC34E9104A}" destId="{4963D852-6F0C-4A3E-8BC9-7FE6C8194EB3}" srcOrd="2" destOrd="0" parTransId="{F4B804FD-FDF2-4574-B834-4E508BB7F64C}" sibTransId="{A28BA7D9-0799-454F-B94A-1E3FB25FE9A7}"/>
    <dgm:cxn modelId="{67B3DC7A-C0E8-4ADE-9355-4AA3930A9BC1}" type="presOf" srcId="{20B00D1B-0A3D-4A32-BF49-9A6E95E1D865}" destId="{0C53497E-9B57-4DE8-894D-89D04DD69277}" srcOrd="0" destOrd="0" presId="urn:microsoft.com/office/officeart/2005/8/layout/default"/>
    <dgm:cxn modelId="{4955521E-4BD0-482B-8E6E-5A643F97FF23}" type="presOf" srcId="{E86E2E57-82F8-4E59-8BA0-8518D29D1543}" destId="{058F114C-8B94-4453-B993-02A462D1CB61}" srcOrd="0" destOrd="0" presId="urn:microsoft.com/office/officeart/2005/8/layout/default"/>
    <dgm:cxn modelId="{67650D9B-763D-4392-A3D1-FF64709852AD}" type="presOf" srcId="{4963D852-6F0C-4A3E-8BC9-7FE6C8194EB3}" destId="{E9CA8EE2-BE5E-4265-AC28-17B2D60CAB5A}" srcOrd="0" destOrd="0" presId="urn:microsoft.com/office/officeart/2005/8/layout/default"/>
    <dgm:cxn modelId="{2A335CC5-DBA7-4E68-8D07-5867D341C21D}" type="presOf" srcId="{316C2194-D605-4ACF-A0BF-A1C73DBDD2DD}" destId="{92377B95-900D-4146-83F3-205B098363ED}" srcOrd="0" destOrd="0" presId="urn:microsoft.com/office/officeart/2005/8/layout/default"/>
    <dgm:cxn modelId="{39DD1BC8-8148-4A48-9D1A-E7C4B6B70D30}" type="presOf" srcId="{7DB70ADE-A3E6-41FA-A3B6-E93A8926299F}" destId="{BF5D60B7-32E0-4618-B17E-3719C6C5A649}" srcOrd="0" destOrd="0" presId="urn:microsoft.com/office/officeart/2005/8/layout/default"/>
    <dgm:cxn modelId="{ACFD8C3E-E286-4860-BD07-8D3F538EC504}" srcId="{B1BFAA80-6F17-4674-AF4F-93BC34E9104A}" destId="{316C2194-D605-4ACF-A0BF-A1C73DBDD2DD}" srcOrd="3" destOrd="0" parTransId="{90D5FBD4-51E8-44E1-B89C-62D7B9596F39}" sibTransId="{0F237AE3-552A-4654-A09E-B2B077292B36}"/>
    <dgm:cxn modelId="{D7826F9C-675E-4735-9E59-2933BA7D0056}" srcId="{B1BFAA80-6F17-4674-AF4F-93BC34E9104A}" destId="{7DB70ADE-A3E6-41FA-A3B6-E93A8926299F}" srcOrd="4" destOrd="0" parTransId="{D0207007-8220-47EF-8E13-43B90FC27332}" sibTransId="{9A694518-7C2D-4F6A-A43B-2B1F5749F033}"/>
    <dgm:cxn modelId="{F5881549-FC03-40E6-8263-E52567B02299}" type="presOf" srcId="{B1BFAA80-6F17-4674-AF4F-93BC34E9104A}" destId="{B5C843BA-5C22-4BED-AF2E-5B226369ABBC}" srcOrd="0" destOrd="0" presId="urn:microsoft.com/office/officeart/2005/8/layout/default"/>
    <dgm:cxn modelId="{DD44AD75-0BDF-4712-81F8-40F8F347C87F}" srcId="{B1BFAA80-6F17-4674-AF4F-93BC34E9104A}" destId="{20B00D1B-0A3D-4A32-BF49-9A6E95E1D865}" srcOrd="1" destOrd="0" parTransId="{86992FA7-15B0-46C0-AD11-8C6119C33FC2}" sibTransId="{FDB85628-B62B-4867-92A4-3AB962DD13E8}"/>
    <dgm:cxn modelId="{416423E4-C7E7-4596-BEC9-A9196CA39623}" srcId="{B1BFAA80-6F17-4674-AF4F-93BC34E9104A}" destId="{E86E2E57-82F8-4E59-8BA0-8518D29D1543}" srcOrd="0" destOrd="0" parTransId="{F93B8A2C-4AE8-4F6A-9016-A827759967B0}" sibTransId="{5B1DBC88-5876-45FC-A7C3-C8B6C1EE231A}"/>
    <dgm:cxn modelId="{C16F32A5-7A39-4035-B16A-72B2912473A3}" type="presParOf" srcId="{B5C843BA-5C22-4BED-AF2E-5B226369ABBC}" destId="{058F114C-8B94-4453-B993-02A462D1CB61}" srcOrd="0" destOrd="0" presId="urn:microsoft.com/office/officeart/2005/8/layout/default"/>
    <dgm:cxn modelId="{EDE7D808-C1B8-4E64-9F92-CD71D201A7CB}" type="presParOf" srcId="{B5C843BA-5C22-4BED-AF2E-5B226369ABBC}" destId="{348E248D-5B84-4D7C-9107-56A29F388578}" srcOrd="1" destOrd="0" presId="urn:microsoft.com/office/officeart/2005/8/layout/default"/>
    <dgm:cxn modelId="{2560CA50-12D7-469D-A3F8-CBF493B25DB3}" type="presParOf" srcId="{B5C843BA-5C22-4BED-AF2E-5B226369ABBC}" destId="{0C53497E-9B57-4DE8-894D-89D04DD69277}" srcOrd="2" destOrd="0" presId="urn:microsoft.com/office/officeart/2005/8/layout/default"/>
    <dgm:cxn modelId="{6F757941-868B-41B5-BBCD-520E36C349E0}" type="presParOf" srcId="{B5C843BA-5C22-4BED-AF2E-5B226369ABBC}" destId="{D9FBEF36-CADC-4416-98BA-7968754FD42B}" srcOrd="3" destOrd="0" presId="urn:microsoft.com/office/officeart/2005/8/layout/default"/>
    <dgm:cxn modelId="{B18E6E3A-EF19-439C-976B-6BDFD72494E8}" type="presParOf" srcId="{B5C843BA-5C22-4BED-AF2E-5B226369ABBC}" destId="{E9CA8EE2-BE5E-4265-AC28-17B2D60CAB5A}" srcOrd="4" destOrd="0" presId="urn:microsoft.com/office/officeart/2005/8/layout/default"/>
    <dgm:cxn modelId="{580E4E40-8C36-4C88-A067-008AFB39D5A3}" type="presParOf" srcId="{B5C843BA-5C22-4BED-AF2E-5B226369ABBC}" destId="{8B652F6F-910E-4996-93AB-7789C71158B7}" srcOrd="5" destOrd="0" presId="urn:microsoft.com/office/officeart/2005/8/layout/default"/>
    <dgm:cxn modelId="{9339671B-05DA-4C69-BBFB-275A4D527262}" type="presParOf" srcId="{B5C843BA-5C22-4BED-AF2E-5B226369ABBC}" destId="{92377B95-900D-4146-83F3-205B098363ED}" srcOrd="6" destOrd="0" presId="urn:microsoft.com/office/officeart/2005/8/layout/default"/>
    <dgm:cxn modelId="{1A2302A0-C62D-473B-88BE-EF2EF72B256C}" type="presParOf" srcId="{B5C843BA-5C22-4BED-AF2E-5B226369ABBC}" destId="{D63A7166-5E36-471F-9A4C-C9B15E85EDF8}" srcOrd="7" destOrd="0" presId="urn:microsoft.com/office/officeart/2005/8/layout/default"/>
    <dgm:cxn modelId="{AA80ED51-BCD0-4EBD-BBD1-3F47016C13E3}" type="presParOf" srcId="{B5C843BA-5C22-4BED-AF2E-5B226369ABBC}" destId="{BF5D60B7-32E0-4618-B17E-3719C6C5A64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4B3E92-EF5B-4E01-BF3C-B45B8F3DAEF1}"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BCA318E2-F818-42E7-8609-6F77130B841A}">
      <dgm:prSet phldrT="[Text]" custT="1"/>
      <dgm:spPr/>
      <dgm:t>
        <a:bodyPr/>
        <a:lstStyle/>
        <a:p>
          <a:pPr algn="ctr"/>
          <a:r>
            <a:rPr lang="ar-KW" sz="1800" b="1" kern="1200" dirty="0" smtClean="0">
              <a:solidFill>
                <a:schemeClr val="tx2"/>
              </a:solidFill>
              <a:cs typeface="mohammad bold art 1" pitchFamily="2" charset="-78"/>
            </a:rPr>
            <a:t>ورشة العمل</a:t>
          </a:r>
        </a:p>
        <a:p>
          <a:pPr algn="ctr"/>
          <a:r>
            <a:rPr lang="ar-KW" sz="1400" b="1" kern="1200" dirty="0" smtClean="0">
              <a:solidFill>
                <a:srgbClr val="C08E00"/>
              </a:solidFill>
              <a:latin typeface="Sakkal Majalla" panose="02000000000000000000" pitchFamily="2" charset="-78"/>
              <a:ea typeface="+mn-ea"/>
              <a:cs typeface="mohammad bold art 1" pitchFamily="2" charset="-78"/>
            </a:rPr>
            <a:t>28 أكتوبر 2019</a:t>
          </a:r>
          <a:endParaRPr lang="en-US" sz="1400" b="1" kern="1200" dirty="0">
            <a:solidFill>
              <a:srgbClr val="C08E00"/>
            </a:solidFill>
            <a:latin typeface="Sakkal Majalla" panose="02000000000000000000" pitchFamily="2" charset="-78"/>
            <a:ea typeface="+mn-ea"/>
            <a:cs typeface="mohammad bold art 1" pitchFamily="2" charset="-78"/>
          </a:endParaRPr>
        </a:p>
      </dgm:t>
    </dgm:pt>
    <dgm:pt modelId="{60F00670-3539-4B88-80DE-6C100AC1FE7A}" type="parTrans" cxnId="{85DE2F64-9805-47F2-94B4-DD97F029A37C}">
      <dgm:prSet/>
      <dgm:spPr/>
      <dgm:t>
        <a:bodyPr/>
        <a:lstStyle/>
        <a:p>
          <a:endParaRPr lang="en-US"/>
        </a:p>
      </dgm:t>
    </dgm:pt>
    <dgm:pt modelId="{89AC5BBC-7BB1-4087-8413-57777C8ACB7F}" type="sibTrans" cxnId="{85DE2F64-9805-47F2-94B4-DD97F029A37C}">
      <dgm:prSet/>
      <dgm:spPr/>
      <dgm:t>
        <a:bodyPr/>
        <a:lstStyle/>
        <a:p>
          <a:endParaRPr lang="en-US"/>
        </a:p>
      </dgm:t>
    </dgm:pt>
    <dgm:pt modelId="{5D8E4EBA-3132-4985-8FCF-D27C41CA3E76}">
      <dgm:prSet phldrT="[Text]" custT="1"/>
      <dgm:spPr/>
      <dgm:t>
        <a:bodyPr/>
        <a:lstStyle/>
        <a:p>
          <a:pPr algn="ctr"/>
          <a:r>
            <a:rPr lang="ar-KW" sz="1800" b="1" kern="1200" dirty="0" smtClean="0">
              <a:solidFill>
                <a:schemeClr val="tx2"/>
              </a:solidFill>
              <a:cs typeface="mohammad bold art 1" pitchFamily="2" charset="-78"/>
            </a:rPr>
            <a:t>التطبيق التجريبي</a:t>
          </a:r>
        </a:p>
        <a:p>
          <a:pPr algn="ctr"/>
          <a:r>
            <a:rPr lang="ar-KW" sz="1400" b="1" kern="1200" dirty="0" smtClean="0">
              <a:solidFill>
                <a:srgbClr val="C08E00"/>
              </a:solidFill>
              <a:latin typeface="Sakkal Majalla" panose="02000000000000000000" pitchFamily="2" charset="-78"/>
              <a:ea typeface="+mn-ea"/>
              <a:cs typeface="mohammad bold art 1" pitchFamily="2" charset="-78"/>
            </a:rPr>
            <a:t>من 3 نوفمبر 2019 إلى 28 نوفمبر 2019</a:t>
          </a:r>
          <a:endParaRPr lang="en-US" sz="1400" b="1" kern="1200" dirty="0">
            <a:solidFill>
              <a:srgbClr val="C08E00"/>
            </a:solidFill>
            <a:latin typeface="Sakkal Majalla" panose="02000000000000000000" pitchFamily="2" charset="-78"/>
            <a:ea typeface="+mn-ea"/>
            <a:cs typeface="mohammad bold art 1" pitchFamily="2" charset="-78"/>
          </a:endParaRPr>
        </a:p>
      </dgm:t>
    </dgm:pt>
    <dgm:pt modelId="{4587E2FB-F3E8-4303-BAA3-AE1A159B6590}" type="parTrans" cxnId="{CB7CA6AD-1E14-4A92-A4D3-8E1FBA002AF1}">
      <dgm:prSet/>
      <dgm:spPr/>
      <dgm:t>
        <a:bodyPr/>
        <a:lstStyle/>
        <a:p>
          <a:endParaRPr lang="en-US"/>
        </a:p>
      </dgm:t>
    </dgm:pt>
    <dgm:pt modelId="{07DB3DAF-7160-4FE2-954A-6BBCE845A3C7}" type="sibTrans" cxnId="{CB7CA6AD-1E14-4A92-A4D3-8E1FBA002AF1}">
      <dgm:prSet/>
      <dgm:spPr/>
      <dgm:t>
        <a:bodyPr/>
        <a:lstStyle/>
        <a:p>
          <a:endParaRPr lang="en-US"/>
        </a:p>
      </dgm:t>
    </dgm:pt>
    <dgm:pt modelId="{74D2E4D4-70F1-4B73-A6A0-9E94313C04DB}">
      <dgm:prSet phldrT="[Text]" custT="1"/>
      <dgm:spPr/>
      <dgm:t>
        <a:bodyPr/>
        <a:lstStyle/>
        <a:p>
          <a:pPr algn="ctr"/>
          <a:r>
            <a:rPr lang="ar-KW" sz="2400" b="1" kern="1200" dirty="0" smtClean="0">
              <a:solidFill>
                <a:schemeClr val="tx2"/>
              </a:solidFill>
              <a:cs typeface="mohammad bold art 1" pitchFamily="2" charset="-78"/>
            </a:rPr>
            <a:t>التطبيق الفعلي</a:t>
          </a:r>
        </a:p>
        <a:p>
          <a:pPr algn="ctr"/>
          <a:r>
            <a:rPr lang="ar-KW" sz="2400" b="1" kern="1200" dirty="0" smtClean="0">
              <a:solidFill>
                <a:srgbClr val="C08E00"/>
              </a:solidFill>
              <a:latin typeface="Sakkal Majalla" panose="02000000000000000000" pitchFamily="2" charset="-78"/>
              <a:ea typeface="+mn-ea"/>
              <a:cs typeface="mohammad bold art 1" pitchFamily="2" charset="-78"/>
            </a:rPr>
            <a:t>يناير</a:t>
          </a:r>
          <a:r>
            <a:rPr lang="ar-KW" sz="2400" b="1" kern="1200" dirty="0" smtClean="0">
              <a:solidFill>
                <a:schemeClr val="tx2"/>
              </a:solidFill>
              <a:cs typeface="mohammad bold art 1" pitchFamily="2" charset="-78"/>
            </a:rPr>
            <a:t> </a:t>
          </a:r>
          <a:r>
            <a:rPr lang="ar-KW" sz="2400" b="1" kern="1200" dirty="0" smtClean="0">
              <a:solidFill>
                <a:srgbClr val="C08E00"/>
              </a:solidFill>
              <a:latin typeface="Sakkal Majalla" panose="02000000000000000000" pitchFamily="2" charset="-78"/>
              <a:ea typeface="+mn-ea"/>
              <a:cs typeface="mohammad bold art 1" pitchFamily="2" charset="-78"/>
            </a:rPr>
            <a:t>2020</a:t>
          </a:r>
          <a:endParaRPr lang="en-US" sz="2400" b="1" kern="1200" dirty="0">
            <a:solidFill>
              <a:srgbClr val="C08E00"/>
            </a:solidFill>
            <a:latin typeface="Sakkal Majalla" panose="02000000000000000000" pitchFamily="2" charset="-78"/>
            <a:ea typeface="+mn-ea"/>
            <a:cs typeface="mohammad bold art 1" pitchFamily="2" charset="-78"/>
          </a:endParaRPr>
        </a:p>
      </dgm:t>
    </dgm:pt>
    <dgm:pt modelId="{E8834CF0-5C33-495A-8D15-3171D4876B28}" type="parTrans" cxnId="{E5971E0B-0323-4F59-A285-FD7048F7DEF5}">
      <dgm:prSet/>
      <dgm:spPr/>
      <dgm:t>
        <a:bodyPr/>
        <a:lstStyle/>
        <a:p>
          <a:endParaRPr lang="en-US"/>
        </a:p>
      </dgm:t>
    </dgm:pt>
    <dgm:pt modelId="{C6C6F859-C037-4336-9189-CD9FF40BDBB4}" type="sibTrans" cxnId="{E5971E0B-0323-4F59-A285-FD7048F7DEF5}">
      <dgm:prSet/>
      <dgm:spPr/>
      <dgm:t>
        <a:bodyPr/>
        <a:lstStyle/>
        <a:p>
          <a:endParaRPr lang="en-US"/>
        </a:p>
      </dgm:t>
    </dgm:pt>
    <dgm:pt modelId="{20923C89-DE6E-4CBC-BB00-5A529D881785}" type="pres">
      <dgm:prSet presAssocID="{AD4B3E92-EF5B-4E01-BF3C-B45B8F3DAEF1}" presName="arrowDiagram" presStyleCnt="0">
        <dgm:presLayoutVars>
          <dgm:chMax val="5"/>
          <dgm:dir/>
          <dgm:resizeHandles val="exact"/>
        </dgm:presLayoutVars>
      </dgm:prSet>
      <dgm:spPr/>
      <dgm:t>
        <a:bodyPr/>
        <a:lstStyle/>
        <a:p>
          <a:endParaRPr lang="en-US"/>
        </a:p>
      </dgm:t>
    </dgm:pt>
    <dgm:pt modelId="{72176B10-7BAE-474F-A237-17B5EF14D629}" type="pres">
      <dgm:prSet presAssocID="{AD4B3E92-EF5B-4E01-BF3C-B45B8F3DAEF1}" presName="arrow" presStyleLbl="bgShp" presStyleIdx="0" presStyleCnt="1" custAng="0"/>
      <dgm:spPr/>
    </dgm:pt>
    <dgm:pt modelId="{85B7E9E3-2321-4FC9-89D2-1111D553AD9E}" type="pres">
      <dgm:prSet presAssocID="{AD4B3E92-EF5B-4E01-BF3C-B45B8F3DAEF1}" presName="arrowDiagram3" presStyleCnt="0"/>
      <dgm:spPr/>
    </dgm:pt>
    <dgm:pt modelId="{C2CCBA13-EEBB-4D15-8AE1-0791E1C3E293}" type="pres">
      <dgm:prSet presAssocID="{BCA318E2-F818-42E7-8609-6F77130B841A}" presName="bullet3a" presStyleLbl="node1" presStyleIdx="0" presStyleCnt="3"/>
      <dgm:spPr/>
    </dgm:pt>
    <dgm:pt modelId="{370F1754-1D5F-4B53-92B0-D58F84136043}" type="pres">
      <dgm:prSet presAssocID="{BCA318E2-F818-42E7-8609-6F77130B841A}" presName="textBox3a" presStyleLbl="revTx" presStyleIdx="0" presStyleCnt="3" custScaleY="77645" custLinFactNeighborX="-3614">
        <dgm:presLayoutVars>
          <dgm:bulletEnabled val="1"/>
        </dgm:presLayoutVars>
      </dgm:prSet>
      <dgm:spPr/>
      <dgm:t>
        <a:bodyPr/>
        <a:lstStyle/>
        <a:p>
          <a:endParaRPr lang="en-US"/>
        </a:p>
      </dgm:t>
    </dgm:pt>
    <dgm:pt modelId="{88AEEFBC-5A34-445C-94E7-5EF318CAB829}" type="pres">
      <dgm:prSet presAssocID="{5D8E4EBA-3132-4985-8FCF-D27C41CA3E76}" presName="bullet3b" presStyleLbl="node1" presStyleIdx="1" presStyleCnt="3"/>
      <dgm:spPr/>
    </dgm:pt>
    <dgm:pt modelId="{64EA42F1-8961-4690-A779-49F8E9FE3723}" type="pres">
      <dgm:prSet presAssocID="{5D8E4EBA-3132-4985-8FCF-D27C41CA3E76}" presName="textBox3b" presStyleLbl="revTx" presStyleIdx="1" presStyleCnt="3" custScaleX="114553" custScaleY="76300" custLinFactNeighborY="-1528">
        <dgm:presLayoutVars>
          <dgm:bulletEnabled val="1"/>
        </dgm:presLayoutVars>
      </dgm:prSet>
      <dgm:spPr/>
      <dgm:t>
        <a:bodyPr/>
        <a:lstStyle/>
        <a:p>
          <a:endParaRPr lang="en-US"/>
        </a:p>
      </dgm:t>
    </dgm:pt>
    <dgm:pt modelId="{F8B15587-56DA-4B49-81AF-5A9966018CAC}" type="pres">
      <dgm:prSet presAssocID="{74D2E4D4-70F1-4B73-A6A0-9E94313C04DB}" presName="bullet3c" presStyleLbl="node1" presStyleIdx="2" presStyleCnt="3"/>
      <dgm:spPr/>
    </dgm:pt>
    <dgm:pt modelId="{9439D226-47E0-4EBE-B74C-D3101C87857A}" type="pres">
      <dgm:prSet presAssocID="{74D2E4D4-70F1-4B73-A6A0-9E94313C04DB}" presName="textBox3c" presStyleLbl="revTx" presStyleIdx="2" presStyleCnt="3">
        <dgm:presLayoutVars>
          <dgm:bulletEnabled val="1"/>
        </dgm:presLayoutVars>
      </dgm:prSet>
      <dgm:spPr/>
      <dgm:t>
        <a:bodyPr/>
        <a:lstStyle/>
        <a:p>
          <a:endParaRPr lang="en-US"/>
        </a:p>
      </dgm:t>
    </dgm:pt>
  </dgm:ptLst>
  <dgm:cxnLst>
    <dgm:cxn modelId="{85DE2F64-9805-47F2-94B4-DD97F029A37C}" srcId="{AD4B3E92-EF5B-4E01-BF3C-B45B8F3DAEF1}" destId="{BCA318E2-F818-42E7-8609-6F77130B841A}" srcOrd="0" destOrd="0" parTransId="{60F00670-3539-4B88-80DE-6C100AC1FE7A}" sibTransId="{89AC5BBC-7BB1-4087-8413-57777C8ACB7F}"/>
    <dgm:cxn modelId="{CB7CA6AD-1E14-4A92-A4D3-8E1FBA002AF1}" srcId="{AD4B3E92-EF5B-4E01-BF3C-B45B8F3DAEF1}" destId="{5D8E4EBA-3132-4985-8FCF-D27C41CA3E76}" srcOrd="1" destOrd="0" parTransId="{4587E2FB-F3E8-4303-BAA3-AE1A159B6590}" sibTransId="{07DB3DAF-7160-4FE2-954A-6BBCE845A3C7}"/>
    <dgm:cxn modelId="{A9F0AA85-C223-4A7B-AFDB-565841659C28}" type="presOf" srcId="{BCA318E2-F818-42E7-8609-6F77130B841A}" destId="{370F1754-1D5F-4B53-92B0-D58F84136043}" srcOrd="0" destOrd="0" presId="urn:microsoft.com/office/officeart/2005/8/layout/arrow2"/>
    <dgm:cxn modelId="{1A26D2DE-5D3F-4A8D-A90A-248079BE52FD}" type="presOf" srcId="{5D8E4EBA-3132-4985-8FCF-D27C41CA3E76}" destId="{64EA42F1-8961-4690-A779-49F8E9FE3723}" srcOrd="0" destOrd="0" presId="urn:microsoft.com/office/officeart/2005/8/layout/arrow2"/>
    <dgm:cxn modelId="{E5971E0B-0323-4F59-A285-FD7048F7DEF5}" srcId="{AD4B3E92-EF5B-4E01-BF3C-B45B8F3DAEF1}" destId="{74D2E4D4-70F1-4B73-A6A0-9E94313C04DB}" srcOrd="2" destOrd="0" parTransId="{E8834CF0-5C33-495A-8D15-3171D4876B28}" sibTransId="{C6C6F859-C037-4336-9189-CD9FF40BDBB4}"/>
    <dgm:cxn modelId="{8BDE28C7-10CE-4D8E-A02C-987B97C996DD}" type="presOf" srcId="{74D2E4D4-70F1-4B73-A6A0-9E94313C04DB}" destId="{9439D226-47E0-4EBE-B74C-D3101C87857A}" srcOrd="0" destOrd="0" presId="urn:microsoft.com/office/officeart/2005/8/layout/arrow2"/>
    <dgm:cxn modelId="{11D04523-940A-4A80-AFC8-9C2B912F6117}" type="presOf" srcId="{AD4B3E92-EF5B-4E01-BF3C-B45B8F3DAEF1}" destId="{20923C89-DE6E-4CBC-BB00-5A529D881785}" srcOrd="0" destOrd="0" presId="urn:microsoft.com/office/officeart/2005/8/layout/arrow2"/>
    <dgm:cxn modelId="{3347BF0E-E8CB-4CCF-A364-A374B82D7A68}" type="presParOf" srcId="{20923C89-DE6E-4CBC-BB00-5A529D881785}" destId="{72176B10-7BAE-474F-A237-17B5EF14D629}" srcOrd="0" destOrd="0" presId="urn:microsoft.com/office/officeart/2005/8/layout/arrow2"/>
    <dgm:cxn modelId="{B8EB80A8-3A95-46D4-98EB-115019EEE73B}" type="presParOf" srcId="{20923C89-DE6E-4CBC-BB00-5A529D881785}" destId="{85B7E9E3-2321-4FC9-89D2-1111D553AD9E}" srcOrd="1" destOrd="0" presId="urn:microsoft.com/office/officeart/2005/8/layout/arrow2"/>
    <dgm:cxn modelId="{A40276AD-07B0-44C1-A89A-2E6573FB4EC8}" type="presParOf" srcId="{85B7E9E3-2321-4FC9-89D2-1111D553AD9E}" destId="{C2CCBA13-EEBB-4D15-8AE1-0791E1C3E293}" srcOrd="0" destOrd="0" presId="urn:microsoft.com/office/officeart/2005/8/layout/arrow2"/>
    <dgm:cxn modelId="{7E554E2D-27F9-42E4-88C0-C0CAA5AF6A03}" type="presParOf" srcId="{85B7E9E3-2321-4FC9-89D2-1111D553AD9E}" destId="{370F1754-1D5F-4B53-92B0-D58F84136043}" srcOrd="1" destOrd="0" presId="urn:microsoft.com/office/officeart/2005/8/layout/arrow2"/>
    <dgm:cxn modelId="{80955B0E-689F-49B6-B0F7-6337B98D98EA}" type="presParOf" srcId="{85B7E9E3-2321-4FC9-89D2-1111D553AD9E}" destId="{88AEEFBC-5A34-445C-94E7-5EF318CAB829}" srcOrd="2" destOrd="0" presId="urn:microsoft.com/office/officeart/2005/8/layout/arrow2"/>
    <dgm:cxn modelId="{A6986077-3978-4523-9225-CC3CF3C2091A}" type="presParOf" srcId="{85B7E9E3-2321-4FC9-89D2-1111D553AD9E}" destId="{64EA42F1-8961-4690-A779-49F8E9FE3723}" srcOrd="3" destOrd="0" presId="urn:microsoft.com/office/officeart/2005/8/layout/arrow2"/>
    <dgm:cxn modelId="{A80E1F16-A398-4629-9364-F9B3275FD80D}" type="presParOf" srcId="{85B7E9E3-2321-4FC9-89D2-1111D553AD9E}" destId="{F8B15587-56DA-4B49-81AF-5A9966018CAC}" srcOrd="4" destOrd="0" presId="urn:microsoft.com/office/officeart/2005/8/layout/arrow2"/>
    <dgm:cxn modelId="{E05183A6-5ADC-45FC-9401-75C51D01DCA9}" type="presParOf" srcId="{85B7E9E3-2321-4FC9-89D2-1111D553AD9E}" destId="{9439D226-47E0-4EBE-B74C-D3101C87857A}"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D4D09-EBCD-4FAA-81E7-FCA99476F6E2}">
      <dsp:nvSpPr>
        <dsp:cNvPr id="0" name=""/>
        <dsp:cNvSpPr/>
      </dsp:nvSpPr>
      <dsp:spPr>
        <a:xfrm>
          <a:off x="810296" y="586766"/>
          <a:ext cx="3917242" cy="3917242"/>
        </a:xfrm>
        <a:prstGeom prst="blockArc">
          <a:avLst>
            <a:gd name="adj1" fmla="val 11880000"/>
            <a:gd name="adj2" fmla="val 16200000"/>
            <a:gd name="adj3" fmla="val 4634"/>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57D05BA-D8FF-4C50-A42C-2340DCF5B680}">
      <dsp:nvSpPr>
        <dsp:cNvPr id="0" name=""/>
        <dsp:cNvSpPr/>
      </dsp:nvSpPr>
      <dsp:spPr>
        <a:xfrm>
          <a:off x="810296" y="586766"/>
          <a:ext cx="3917242" cy="3917242"/>
        </a:xfrm>
        <a:prstGeom prst="blockArc">
          <a:avLst>
            <a:gd name="adj1" fmla="val 7560000"/>
            <a:gd name="adj2" fmla="val 11880000"/>
            <a:gd name="adj3" fmla="val 4634"/>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BADD0AF-ED1F-4814-A948-9A0E783EAD1F}">
      <dsp:nvSpPr>
        <dsp:cNvPr id="0" name=""/>
        <dsp:cNvSpPr/>
      </dsp:nvSpPr>
      <dsp:spPr>
        <a:xfrm>
          <a:off x="810296" y="586766"/>
          <a:ext cx="3917242" cy="3917242"/>
        </a:xfrm>
        <a:prstGeom prst="blockArc">
          <a:avLst>
            <a:gd name="adj1" fmla="val 3240000"/>
            <a:gd name="adj2" fmla="val 7560000"/>
            <a:gd name="adj3" fmla="val 4634"/>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96916B3-2244-4FD2-9E83-A60F66C5E230}">
      <dsp:nvSpPr>
        <dsp:cNvPr id="0" name=""/>
        <dsp:cNvSpPr/>
      </dsp:nvSpPr>
      <dsp:spPr>
        <a:xfrm>
          <a:off x="810296" y="586766"/>
          <a:ext cx="3917242" cy="3917242"/>
        </a:xfrm>
        <a:prstGeom prst="blockArc">
          <a:avLst>
            <a:gd name="adj1" fmla="val 20520000"/>
            <a:gd name="adj2" fmla="val 3240000"/>
            <a:gd name="adj3" fmla="val 4634"/>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4C2174B-4EBC-405F-AB55-372226E7A39F}">
      <dsp:nvSpPr>
        <dsp:cNvPr id="0" name=""/>
        <dsp:cNvSpPr/>
      </dsp:nvSpPr>
      <dsp:spPr>
        <a:xfrm>
          <a:off x="810296" y="586766"/>
          <a:ext cx="3917242" cy="3917242"/>
        </a:xfrm>
        <a:prstGeom prst="blockArc">
          <a:avLst>
            <a:gd name="adj1" fmla="val 16200000"/>
            <a:gd name="adj2" fmla="val 20520000"/>
            <a:gd name="adj3" fmla="val 4634"/>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9FE6DDD-7F15-4D8B-983F-F4252A1889FF}">
      <dsp:nvSpPr>
        <dsp:cNvPr id="0" name=""/>
        <dsp:cNvSpPr/>
      </dsp:nvSpPr>
      <dsp:spPr>
        <a:xfrm>
          <a:off x="1868478" y="1644948"/>
          <a:ext cx="1800877" cy="1800877"/>
        </a:xfrm>
        <a:prstGeom prst="ellipse">
          <a:avLst/>
        </a:prstGeom>
        <a:solidFill>
          <a:schemeClr val="tx2"/>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1">
            <a:lnSpc>
              <a:spcPct val="90000"/>
            </a:lnSpc>
            <a:spcBef>
              <a:spcPct val="0"/>
            </a:spcBef>
            <a:spcAft>
              <a:spcPct val="35000"/>
            </a:spcAft>
          </a:pPr>
          <a:r>
            <a:rPr lang="ar-KW" sz="1700" b="1" kern="1200" dirty="0" smtClean="0">
              <a:solidFill>
                <a:schemeClr val="bg1"/>
              </a:solidFill>
              <a:cs typeface="mohammad bold art 1" pitchFamily="2" charset="-78"/>
            </a:rPr>
            <a:t>أهداف النظام الآلي لتقارير المحافظ الاستثمارية</a:t>
          </a:r>
          <a:endParaRPr lang="en-US" sz="1700" b="1" kern="1200" dirty="0">
            <a:solidFill>
              <a:schemeClr val="bg1"/>
            </a:solidFill>
            <a:cs typeface="mohammad bold art 1" pitchFamily="2" charset="-78"/>
          </a:endParaRPr>
        </a:p>
      </dsp:txBody>
      <dsp:txXfrm>
        <a:off x="2132210" y="1908680"/>
        <a:ext cx="1273413" cy="1273413"/>
      </dsp:txXfrm>
    </dsp:sp>
    <dsp:sp modelId="{F2DF5D07-728D-4222-8B8C-DB038CB27384}">
      <dsp:nvSpPr>
        <dsp:cNvPr id="0" name=""/>
        <dsp:cNvSpPr/>
      </dsp:nvSpPr>
      <dsp:spPr>
        <a:xfrm>
          <a:off x="2138610" y="1841"/>
          <a:ext cx="1260614" cy="1260614"/>
        </a:xfrm>
        <a:prstGeom prst="ellips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KW" sz="1400" b="1" kern="1200" dirty="0" smtClean="0">
              <a:cs typeface="mohammad bold art 1" pitchFamily="2" charset="-78"/>
            </a:rPr>
            <a:t>تبسيط إجراءات التعامل مع الهيئة</a:t>
          </a:r>
          <a:endParaRPr lang="en-US" sz="1400" b="1" kern="1200" dirty="0">
            <a:cs typeface="mohammad bold art 1" pitchFamily="2" charset="-78"/>
          </a:endParaRPr>
        </a:p>
      </dsp:txBody>
      <dsp:txXfrm>
        <a:off x="2323223" y="186454"/>
        <a:ext cx="891388" cy="891388"/>
      </dsp:txXfrm>
    </dsp:sp>
    <dsp:sp modelId="{583AF035-CBEB-4F13-905A-2F858FBF61F8}">
      <dsp:nvSpPr>
        <dsp:cNvPr id="0" name=""/>
        <dsp:cNvSpPr/>
      </dsp:nvSpPr>
      <dsp:spPr>
        <a:xfrm>
          <a:off x="3958208" y="1323856"/>
          <a:ext cx="1260614" cy="1260614"/>
        </a:xfrm>
        <a:prstGeom prst="ellips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KW" sz="1400" b="1" kern="1200" dirty="0" smtClean="0">
              <a:cs typeface="mohammad bold art 1" pitchFamily="2" charset="-78"/>
            </a:rPr>
            <a:t>سهولة تقديم التقارير</a:t>
          </a:r>
          <a:endParaRPr lang="en-US" sz="1400" b="1" kern="1200" dirty="0">
            <a:cs typeface="mohammad bold art 1" pitchFamily="2" charset="-78"/>
          </a:endParaRPr>
        </a:p>
      </dsp:txBody>
      <dsp:txXfrm>
        <a:off x="4142821" y="1508469"/>
        <a:ext cx="891388" cy="891388"/>
      </dsp:txXfrm>
    </dsp:sp>
    <dsp:sp modelId="{E7017BE5-6685-4ADB-82DC-9186F212F456}">
      <dsp:nvSpPr>
        <dsp:cNvPr id="0" name=""/>
        <dsp:cNvSpPr/>
      </dsp:nvSpPr>
      <dsp:spPr>
        <a:xfrm>
          <a:off x="3263183" y="3462923"/>
          <a:ext cx="1260614" cy="1260614"/>
        </a:xfrm>
        <a:prstGeom prst="ellips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KW" sz="1400" b="1" kern="1200" dirty="0" smtClean="0">
              <a:cs typeface="mohammad bold art 1" pitchFamily="2" charset="-78"/>
            </a:rPr>
            <a:t>المحافظة على سرية المعلومات</a:t>
          </a:r>
          <a:endParaRPr lang="en-US" sz="1400" b="1" kern="1200" dirty="0">
            <a:cs typeface="mohammad bold art 1" pitchFamily="2" charset="-78"/>
          </a:endParaRPr>
        </a:p>
      </dsp:txBody>
      <dsp:txXfrm>
        <a:off x="3447796" y="3647536"/>
        <a:ext cx="891388" cy="891388"/>
      </dsp:txXfrm>
    </dsp:sp>
    <dsp:sp modelId="{BDB3EFB4-B331-4741-A5CB-8D73480E4B2F}">
      <dsp:nvSpPr>
        <dsp:cNvPr id="0" name=""/>
        <dsp:cNvSpPr/>
      </dsp:nvSpPr>
      <dsp:spPr>
        <a:xfrm>
          <a:off x="1014036" y="3462923"/>
          <a:ext cx="1260614" cy="1260614"/>
        </a:xfrm>
        <a:prstGeom prst="ellips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KW" sz="1400" b="1" kern="1200" dirty="0" smtClean="0">
              <a:cs typeface="mohammad bold art 1" pitchFamily="2" charset="-78"/>
            </a:rPr>
            <a:t>رفع كفاءة العمل في بيئة إلكترونية</a:t>
          </a:r>
          <a:endParaRPr lang="en-US" sz="1400" b="1" kern="1200" dirty="0">
            <a:cs typeface="mohammad bold art 1" pitchFamily="2" charset="-78"/>
          </a:endParaRPr>
        </a:p>
      </dsp:txBody>
      <dsp:txXfrm>
        <a:off x="1198649" y="3647536"/>
        <a:ext cx="891388" cy="891388"/>
      </dsp:txXfrm>
    </dsp:sp>
    <dsp:sp modelId="{09ECBFE0-E9E1-4425-99DC-399D6490CBB4}">
      <dsp:nvSpPr>
        <dsp:cNvPr id="0" name=""/>
        <dsp:cNvSpPr/>
      </dsp:nvSpPr>
      <dsp:spPr>
        <a:xfrm>
          <a:off x="319011" y="1323856"/>
          <a:ext cx="1260614" cy="1260614"/>
        </a:xfrm>
        <a:prstGeom prst="ellips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ar-KW" sz="1400" b="1" kern="1200" dirty="0" smtClean="0">
              <a:cs typeface="mohammad bold art 1" pitchFamily="2" charset="-78"/>
            </a:rPr>
            <a:t>تقليل الدورة المستندية</a:t>
          </a:r>
        </a:p>
      </dsp:txBody>
      <dsp:txXfrm>
        <a:off x="503624" y="1508469"/>
        <a:ext cx="891388" cy="891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F114C-8B94-4453-B993-02A462D1CB61}">
      <dsp:nvSpPr>
        <dsp:cNvPr id="0" name=""/>
        <dsp:cNvSpPr/>
      </dsp:nvSpPr>
      <dsp:spPr>
        <a:xfrm>
          <a:off x="0" y="444530"/>
          <a:ext cx="2333733" cy="1400240"/>
        </a:xfrm>
        <a:prstGeom prst="rect">
          <a:avLst/>
        </a:prstGeom>
        <a:solidFill>
          <a:srgbClr val="AD81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ar-KW" sz="1200" b="1" u="sng" kern="1200" dirty="0" smtClean="0">
              <a:solidFill>
                <a:schemeClr val="accent3">
                  <a:lumMod val="20000"/>
                  <a:lumOff val="80000"/>
                </a:schemeClr>
              </a:solidFill>
              <a:cs typeface="mohammad bold art 1" pitchFamily="2" charset="-78"/>
            </a:rPr>
            <a:t>رقم (3)</a:t>
          </a:r>
          <a:endParaRPr lang="en-US" sz="1200" b="1" u="sng" kern="1200" dirty="0" smtClean="0">
            <a:solidFill>
              <a:schemeClr val="accent3">
                <a:lumMod val="20000"/>
                <a:lumOff val="80000"/>
              </a:schemeClr>
            </a:solidFill>
            <a:cs typeface="mohammad bold art 1" pitchFamily="2" charset="-78"/>
          </a:endParaRPr>
        </a:p>
        <a:p>
          <a:pPr lvl="0" algn="ctr" defTabSz="533400">
            <a:lnSpc>
              <a:spcPct val="90000"/>
            </a:lnSpc>
            <a:spcBef>
              <a:spcPct val="0"/>
            </a:spcBef>
            <a:spcAft>
              <a:spcPct val="35000"/>
            </a:spcAft>
          </a:pPr>
          <a:r>
            <a:rPr lang="ar-KW" sz="1200" b="1" kern="1200" dirty="0" smtClean="0">
              <a:solidFill>
                <a:schemeClr val="accent3">
                  <a:lumMod val="20000"/>
                  <a:lumOff val="80000"/>
                </a:schemeClr>
              </a:solidFill>
              <a:cs typeface="mohammad bold art 1" pitchFamily="2" charset="-78"/>
            </a:rPr>
            <a:t>تقرير حول تداولات موظفي وأعضاء مجلس إدارة الشخص المرخص له</a:t>
          </a:r>
          <a:endParaRPr lang="en-US" sz="1200" kern="1200" dirty="0">
            <a:solidFill>
              <a:schemeClr val="accent3">
                <a:lumMod val="20000"/>
                <a:lumOff val="80000"/>
              </a:schemeClr>
            </a:solidFill>
          </a:endParaRPr>
        </a:p>
      </dsp:txBody>
      <dsp:txXfrm>
        <a:off x="0" y="444530"/>
        <a:ext cx="2333733" cy="1400240"/>
      </dsp:txXfrm>
    </dsp:sp>
    <dsp:sp modelId="{0C53497E-9B57-4DE8-894D-89D04DD69277}">
      <dsp:nvSpPr>
        <dsp:cNvPr id="0" name=""/>
        <dsp:cNvSpPr/>
      </dsp:nvSpPr>
      <dsp:spPr>
        <a:xfrm>
          <a:off x="2567106" y="444530"/>
          <a:ext cx="2333733" cy="1400240"/>
        </a:xfrm>
        <a:prstGeom prst="rect">
          <a:avLst/>
        </a:prstGeom>
        <a:solidFill>
          <a:srgbClr val="AD81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ar-KW" sz="1200" b="1" u="sng" kern="1200" dirty="0" smtClean="0">
              <a:cs typeface="mohammad bold art 1" pitchFamily="2" charset="-78"/>
            </a:rPr>
            <a:t>رقم (2)</a:t>
          </a:r>
          <a:endParaRPr lang="en-US" sz="1200" b="1" u="sng" kern="1200" dirty="0" smtClean="0">
            <a:cs typeface="mohammad bold art 1" pitchFamily="2" charset="-78"/>
          </a:endParaRPr>
        </a:p>
        <a:p>
          <a:pPr lvl="0" algn="ctr" defTabSz="533400">
            <a:lnSpc>
              <a:spcPct val="90000"/>
            </a:lnSpc>
            <a:spcBef>
              <a:spcPct val="0"/>
            </a:spcBef>
            <a:spcAft>
              <a:spcPct val="35000"/>
            </a:spcAft>
          </a:pPr>
          <a:r>
            <a:rPr lang="ar-KW" sz="1200" b="1" kern="1200" dirty="0" smtClean="0">
              <a:cs typeface="mohammad bold art 1" pitchFamily="2" charset="-78"/>
            </a:rPr>
            <a:t>تقرير حول المحافظ الاستثمارية لدى الشخص المرخص له</a:t>
          </a:r>
          <a:endParaRPr lang="en-US" sz="1200" kern="1200" dirty="0"/>
        </a:p>
      </dsp:txBody>
      <dsp:txXfrm>
        <a:off x="2567106" y="444530"/>
        <a:ext cx="2333733" cy="1400240"/>
      </dsp:txXfrm>
    </dsp:sp>
    <dsp:sp modelId="{E9CA8EE2-BE5E-4265-AC28-17B2D60CAB5A}">
      <dsp:nvSpPr>
        <dsp:cNvPr id="0" name=""/>
        <dsp:cNvSpPr/>
      </dsp:nvSpPr>
      <dsp:spPr>
        <a:xfrm>
          <a:off x="5134213" y="444530"/>
          <a:ext cx="2333733" cy="1400240"/>
        </a:xfrm>
        <a:prstGeom prst="rect">
          <a:avLst/>
        </a:prstGeom>
        <a:solidFill>
          <a:srgbClr val="AD81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ar-KW" sz="1200" b="0" u="sng" kern="1200" dirty="0" smtClean="0">
              <a:cs typeface="mohammad bold art 1" pitchFamily="2" charset="-78"/>
            </a:rPr>
            <a:t>نموذج </a:t>
          </a:r>
          <a:r>
            <a:rPr lang="ar-KW" sz="1200" b="1" u="sng" kern="1200" dirty="0" smtClean="0">
              <a:cs typeface="mohammad bold art 1" pitchFamily="2" charset="-78"/>
            </a:rPr>
            <a:t>رقم (1)</a:t>
          </a:r>
          <a:endParaRPr lang="en-US" sz="1200" b="1" u="sng" kern="1200" dirty="0" smtClean="0">
            <a:cs typeface="mohammad bold art 1" pitchFamily="2" charset="-78"/>
          </a:endParaRPr>
        </a:p>
        <a:p>
          <a:pPr lvl="0" algn="ctr" defTabSz="533400">
            <a:lnSpc>
              <a:spcPct val="90000"/>
            </a:lnSpc>
            <a:spcBef>
              <a:spcPct val="0"/>
            </a:spcBef>
            <a:spcAft>
              <a:spcPct val="35000"/>
            </a:spcAft>
          </a:pPr>
          <a:r>
            <a:rPr lang="ar-KW" sz="1200" b="1" kern="1200" dirty="0" smtClean="0">
              <a:cs typeface="mohammad bold art 1" pitchFamily="2" charset="-78"/>
            </a:rPr>
            <a:t>تقرير حول المحافظ الاستثمارية التي تم إنشائها أو إغلاقها</a:t>
          </a:r>
          <a:endParaRPr lang="en-US" sz="1200" b="1" kern="1200" dirty="0">
            <a:cs typeface="mohammad bold art 1" pitchFamily="2" charset="-78"/>
          </a:endParaRPr>
        </a:p>
      </dsp:txBody>
      <dsp:txXfrm>
        <a:off x="5134213" y="444530"/>
        <a:ext cx="2333733" cy="1400240"/>
      </dsp:txXfrm>
    </dsp:sp>
    <dsp:sp modelId="{92377B95-900D-4146-83F3-205B098363ED}">
      <dsp:nvSpPr>
        <dsp:cNvPr id="0" name=""/>
        <dsp:cNvSpPr/>
      </dsp:nvSpPr>
      <dsp:spPr>
        <a:xfrm>
          <a:off x="1283553" y="2078143"/>
          <a:ext cx="2333733" cy="1400240"/>
        </a:xfrm>
        <a:prstGeom prst="rect">
          <a:avLst/>
        </a:prstGeom>
        <a:solidFill>
          <a:srgbClr val="AD81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ar-KW" sz="1200" b="0" u="sng" kern="1200" dirty="0" smtClean="0">
              <a:cs typeface="mohammad bold art 1" pitchFamily="2" charset="-78"/>
            </a:rPr>
            <a:t>نموذج </a:t>
          </a:r>
          <a:r>
            <a:rPr lang="ar-KW" sz="1200" b="1" u="sng" kern="1200" dirty="0" smtClean="0">
              <a:cs typeface="mohammad bold art 1" pitchFamily="2" charset="-78"/>
            </a:rPr>
            <a:t>رقم (5)</a:t>
          </a:r>
        </a:p>
        <a:p>
          <a:pPr lvl="0" algn="ctr" defTabSz="533400">
            <a:lnSpc>
              <a:spcPct val="90000"/>
            </a:lnSpc>
            <a:spcBef>
              <a:spcPct val="0"/>
            </a:spcBef>
            <a:spcAft>
              <a:spcPct val="35000"/>
            </a:spcAft>
          </a:pPr>
          <a:r>
            <a:rPr lang="ar-KW" sz="1200" b="1" kern="1200" dirty="0" smtClean="0">
              <a:cs typeface="mohammad bold art 1" pitchFamily="2" charset="-78"/>
            </a:rPr>
            <a:t>تقرير حول تداولات عملاء المحافظ الاستثمارية الأجانب (غير الكويتيين)  </a:t>
          </a:r>
        </a:p>
      </dsp:txBody>
      <dsp:txXfrm>
        <a:off x="1283553" y="2078143"/>
        <a:ext cx="2333733" cy="1400240"/>
      </dsp:txXfrm>
    </dsp:sp>
    <dsp:sp modelId="{BF5D60B7-32E0-4618-B17E-3719C6C5A649}">
      <dsp:nvSpPr>
        <dsp:cNvPr id="0" name=""/>
        <dsp:cNvSpPr/>
      </dsp:nvSpPr>
      <dsp:spPr>
        <a:xfrm>
          <a:off x="3850660" y="2078143"/>
          <a:ext cx="2333733" cy="1400240"/>
        </a:xfrm>
        <a:prstGeom prst="rect">
          <a:avLst/>
        </a:prstGeom>
        <a:solidFill>
          <a:srgbClr val="AD81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ar-KW" sz="1200" b="0" u="sng" kern="1200" dirty="0" smtClean="0">
              <a:cs typeface="mohammad bold art 1" pitchFamily="2" charset="-78"/>
            </a:rPr>
            <a:t>نموذج </a:t>
          </a:r>
          <a:r>
            <a:rPr lang="ar-KW" sz="1200" b="1" u="sng" kern="1200" dirty="0" smtClean="0">
              <a:cs typeface="mohammad bold art 1" pitchFamily="2" charset="-78"/>
            </a:rPr>
            <a:t>رقم (4)</a:t>
          </a:r>
          <a:endParaRPr lang="en-US" sz="1200" b="1" u="sng" kern="1200" dirty="0" smtClean="0">
            <a:cs typeface="mohammad bold art 1" pitchFamily="2" charset="-78"/>
          </a:endParaRPr>
        </a:p>
        <a:p>
          <a:pPr lvl="0" algn="ctr" defTabSz="533400">
            <a:lnSpc>
              <a:spcPct val="90000"/>
            </a:lnSpc>
            <a:spcBef>
              <a:spcPct val="0"/>
            </a:spcBef>
            <a:spcAft>
              <a:spcPct val="35000"/>
            </a:spcAft>
          </a:pPr>
          <a:r>
            <a:rPr lang="ar-KW" sz="1200" b="1" kern="1200" dirty="0" smtClean="0">
              <a:cs typeface="mohammad bold art 1" pitchFamily="2" charset="-78"/>
            </a:rPr>
            <a:t>تقرير حول تداولات عملاء المحافظ الاستثمارية على الأوراق المالية المصدرة من الشخص المرخص له أو الشركة الأم أو الشركات التابعة أو الزميلة</a:t>
          </a:r>
          <a:endParaRPr lang="en-US" sz="1200" kern="1200" dirty="0"/>
        </a:p>
      </dsp:txBody>
      <dsp:txXfrm>
        <a:off x="3850660" y="2078143"/>
        <a:ext cx="2333733" cy="1400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76B10-7BAE-474F-A237-17B5EF14D629}">
      <dsp:nvSpPr>
        <dsp:cNvPr id="0" name=""/>
        <dsp:cNvSpPr/>
      </dsp:nvSpPr>
      <dsp:spPr>
        <a:xfrm>
          <a:off x="110073" y="0"/>
          <a:ext cx="5875852" cy="367240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CCBA13-EEBB-4D15-8AE1-0791E1C3E293}">
      <dsp:nvSpPr>
        <dsp:cNvPr id="0" name=""/>
        <dsp:cNvSpPr/>
      </dsp:nvSpPr>
      <dsp:spPr>
        <a:xfrm>
          <a:off x="856306" y="2534696"/>
          <a:ext cx="152772" cy="1527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F1754-1D5F-4B53-92B0-D58F84136043}">
      <dsp:nvSpPr>
        <dsp:cNvPr id="0" name=""/>
        <dsp:cNvSpPr/>
      </dsp:nvSpPr>
      <dsp:spPr>
        <a:xfrm>
          <a:off x="883214" y="2729711"/>
          <a:ext cx="1369073" cy="824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951" tIns="0" rIns="0" bIns="0" numCol="1" spcCol="1270" anchor="t" anchorCtr="0">
          <a:noAutofit/>
        </a:bodyPr>
        <a:lstStyle/>
        <a:p>
          <a:pPr lvl="0" algn="ctr" defTabSz="800100">
            <a:lnSpc>
              <a:spcPct val="90000"/>
            </a:lnSpc>
            <a:spcBef>
              <a:spcPct val="0"/>
            </a:spcBef>
            <a:spcAft>
              <a:spcPct val="35000"/>
            </a:spcAft>
          </a:pPr>
          <a:r>
            <a:rPr lang="ar-KW" sz="1800" b="1" kern="1200" dirty="0" smtClean="0">
              <a:solidFill>
                <a:schemeClr val="tx2"/>
              </a:solidFill>
              <a:cs typeface="mohammad bold art 1" pitchFamily="2" charset="-78"/>
            </a:rPr>
            <a:t>ورشة العمل</a:t>
          </a:r>
        </a:p>
        <a:p>
          <a:pPr lvl="0" algn="ctr" defTabSz="800100">
            <a:lnSpc>
              <a:spcPct val="90000"/>
            </a:lnSpc>
            <a:spcBef>
              <a:spcPct val="0"/>
            </a:spcBef>
            <a:spcAft>
              <a:spcPct val="35000"/>
            </a:spcAft>
          </a:pPr>
          <a:r>
            <a:rPr lang="ar-KW" sz="1400" b="1" kern="1200" dirty="0" smtClean="0">
              <a:solidFill>
                <a:srgbClr val="C08E00"/>
              </a:solidFill>
              <a:latin typeface="Sakkal Majalla" panose="02000000000000000000" pitchFamily="2" charset="-78"/>
              <a:ea typeface="+mn-ea"/>
              <a:cs typeface="mohammad bold art 1" pitchFamily="2" charset="-78"/>
            </a:rPr>
            <a:t>28 أكتوبر 2019</a:t>
          </a:r>
          <a:endParaRPr lang="en-US" sz="1400" b="1" kern="1200" dirty="0">
            <a:solidFill>
              <a:srgbClr val="C08E00"/>
            </a:solidFill>
            <a:latin typeface="Sakkal Majalla" panose="02000000000000000000" pitchFamily="2" charset="-78"/>
            <a:ea typeface="+mn-ea"/>
            <a:cs typeface="mohammad bold art 1" pitchFamily="2" charset="-78"/>
          </a:endParaRPr>
        </a:p>
      </dsp:txBody>
      <dsp:txXfrm>
        <a:off x="883214" y="2729711"/>
        <a:ext cx="1369073" cy="824066"/>
      </dsp:txXfrm>
    </dsp:sp>
    <dsp:sp modelId="{88AEEFBC-5A34-445C-94E7-5EF318CAB829}">
      <dsp:nvSpPr>
        <dsp:cNvPr id="0" name=""/>
        <dsp:cNvSpPr/>
      </dsp:nvSpPr>
      <dsp:spPr>
        <a:xfrm>
          <a:off x="2204815" y="1536535"/>
          <a:ext cx="276165" cy="2761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A42F1-8961-4690-A779-49F8E9FE3723}">
      <dsp:nvSpPr>
        <dsp:cNvPr id="0" name=""/>
        <dsp:cNvSpPr/>
      </dsp:nvSpPr>
      <dsp:spPr>
        <a:xfrm>
          <a:off x="2240284" y="1880829"/>
          <a:ext cx="1615431" cy="1524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334" tIns="0" rIns="0" bIns="0" numCol="1" spcCol="1270" anchor="t" anchorCtr="0">
          <a:noAutofit/>
        </a:bodyPr>
        <a:lstStyle/>
        <a:p>
          <a:pPr lvl="0" algn="ctr" defTabSz="800100">
            <a:lnSpc>
              <a:spcPct val="90000"/>
            </a:lnSpc>
            <a:spcBef>
              <a:spcPct val="0"/>
            </a:spcBef>
            <a:spcAft>
              <a:spcPct val="35000"/>
            </a:spcAft>
          </a:pPr>
          <a:r>
            <a:rPr lang="ar-KW" sz="1800" b="1" kern="1200" dirty="0" smtClean="0">
              <a:solidFill>
                <a:schemeClr val="tx2"/>
              </a:solidFill>
              <a:cs typeface="mohammad bold art 1" pitchFamily="2" charset="-78"/>
            </a:rPr>
            <a:t>التطبيق التجريبي</a:t>
          </a:r>
        </a:p>
        <a:p>
          <a:pPr lvl="0" algn="ctr" defTabSz="800100">
            <a:lnSpc>
              <a:spcPct val="90000"/>
            </a:lnSpc>
            <a:spcBef>
              <a:spcPct val="0"/>
            </a:spcBef>
            <a:spcAft>
              <a:spcPct val="35000"/>
            </a:spcAft>
          </a:pPr>
          <a:r>
            <a:rPr lang="ar-KW" sz="1400" b="1" kern="1200" dirty="0" smtClean="0">
              <a:solidFill>
                <a:srgbClr val="C08E00"/>
              </a:solidFill>
              <a:latin typeface="Sakkal Majalla" panose="02000000000000000000" pitchFamily="2" charset="-78"/>
              <a:ea typeface="+mn-ea"/>
              <a:cs typeface="mohammad bold art 1" pitchFamily="2" charset="-78"/>
            </a:rPr>
            <a:t>من 3 نوفمبر 2019 إلى 28 نوفمبر 2019</a:t>
          </a:r>
          <a:endParaRPr lang="en-US" sz="1400" b="1" kern="1200" dirty="0">
            <a:solidFill>
              <a:srgbClr val="C08E00"/>
            </a:solidFill>
            <a:latin typeface="Sakkal Majalla" panose="02000000000000000000" pitchFamily="2" charset="-78"/>
            <a:ea typeface="+mn-ea"/>
            <a:cs typeface="mohammad bold art 1" pitchFamily="2" charset="-78"/>
          </a:endParaRPr>
        </a:p>
      </dsp:txBody>
      <dsp:txXfrm>
        <a:off x="2240284" y="1880829"/>
        <a:ext cx="1615431" cy="1524313"/>
      </dsp:txXfrm>
    </dsp:sp>
    <dsp:sp modelId="{F8B15587-56DA-4B49-81AF-5A9966018CAC}">
      <dsp:nvSpPr>
        <dsp:cNvPr id="0" name=""/>
        <dsp:cNvSpPr/>
      </dsp:nvSpPr>
      <dsp:spPr>
        <a:xfrm>
          <a:off x="3826550" y="929119"/>
          <a:ext cx="381930" cy="3819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39D226-47E0-4EBE-B74C-D3101C87857A}">
      <dsp:nvSpPr>
        <dsp:cNvPr id="0" name=""/>
        <dsp:cNvSpPr/>
      </dsp:nvSpPr>
      <dsp:spPr>
        <a:xfrm>
          <a:off x="4017515" y="1120084"/>
          <a:ext cx="1410204" cy="2552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377" tIns="0" rIns="0" bIns="0" numCol="1" spcCol="1270" anchor="t" anchorCtr="0">
          <a:noAutofit/>
        </a:bodyPr>
        <a:lstStyle/>
        <a:p>
          <a:pPr lvl="0" algn="ctr" defTabSz="1066800">
            <a:lnSpc>
              <a:spcPct val="90000"/>
            </a:lnSpc>
            <a:spcBef>
              <a:spcPct val="0"/>
            </a:spcBef>
            <a:spcAft>
              <a:spcPct val="35000"/>
            </a:spcAft>
          </a:pPr>
          <a:r>
            <a:rPr lang="ar-KW" sz="2400" b="1" kern="1200" dirty="0" smtClean="0">
              <a:solidFill>
                <a:schemeClr val="tx2"/>
              </a:solidFill>
              <a:cs typeface="mohammad bold art 1" pitchFamily="2" charset="-78"/>
            </a:rPr>
            <a:t>التطبيق الفعلي</a:t>
          </a:r>
        </a:p>
        <a:p>
          <a:pPr lvl="0" algn="ctr" defTabSz="1066800">
            <a:lnSpc>
              <a:spcPct val="90000"/>
            </a:lnSpc>
            <a:spcBef>
              <a:spcPct val="0"/>
            </a:spcBef>
            <a:spcAft>
              <a:spcPct val="35000"/>
            </a:spcAft>
          </a:pPr>
          <a:r>
            <a:rPr lang="ar-KW" sz="2400" b="1" kern="1200" dirty="0" smtClean="0">
              <a:solidFill>
                <a:srgbClr val="C08E00"/>
              </a:solidFill>
              <a:latin typeface="Sakkal Majalla" panose="02000000000000000000" pitchFamily="2" charset="-78"/>
              <a:ea typeface="+mn-ea"/>
              <a:cs typeface="mohammad bold art 1" pitchFamily="2" charset="-78"/>
            </a:rPr>
            <a:t>يناير</a:t>
          </a:r>
          <a:r>
            <a:rPr lang="ar-KW" sz="2400" b="1" kern="1200" dirty="0" smtClean="0">
              <a:solidFill>
                <a:schemeClr val="tx2"/>
              </a:solidFill>
              <a:cs typeface="mohammad bold art 1" pitchFamily="2" charset="-78"/>
            </a:rPr>
            <a:t> </a:t>
          </a:r>
          <a:r>
            <a:rPr lang="ar-KW" sz="2400" b="1" kern="1200" dirty="0" smtClean="0">
              <a:solidFill>
                <a:srgbClr val="C08E00"/>
              </a:solidFill>
              <a:latin typeface="Sakkal Majalla" panose="02000000000000000000" pitchFamily="2" charset="-78"/>
              <a:ea typeface="+mn-ea"/>
              <a:cs typeface="mohammad bold art 1" pitchFamily="2" charset="-78"/>
            </a:rPr>
            <a:t>2020</a:t>
          </a:r>
          <a:endParaRPr lang="en-US" sz="2400" b="1" kern="1200" dirty="0">
            <a:solidFill>
              <a:srgbClr val="C08E00"/>
            </a:solidFill>
            <a:latin typeface="Sakkal Majalla" panose="02000000000000000000" pitchFamily="2" charset="-78"/>
            <a:ea typeface="+mn-ea"/>
            <a:cs typeface="mohammad bold art 1" pitchFamily="2" charset="-78"/>
          </a:endParaRPr>
        </a:p>
      </dsp:txBody>
      <dsp:txXfrm>
        <a:off x="4017515" y="1120084"/>
        <a:ext cx="1410204" cy="255232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06778BD-22E6-F747-AD07-2627F21FB412}" type="datetimeFigureOut">
              <a:rPr lang="en-US" smtClean="0"/>
              <a:t>11/4/2019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D5C6C5B-01DE-924F-9529-1A8D066B2C73}" type="slidenum">
              <a:rPr lang="en-US" smtClean="0"/>
              <a:t>‹#›</a:t>
            </a:fld>
            <a:endParaRPr lang="en-US"/>
          </a:p>
        </p:txBody>
      </p:sp>
    </p:spTree>
    <p:extLst>
      <p:ext uri="{BB962C8B-B14F-4D97-AF65-F5344CB8AC3E}">
        <p14:creationId xmlns:p14="http://schemas.microsoft.com/office/powerpoint/2010/main" val="67600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KW"/>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07/03/1441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83987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07/03/1441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42982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KW"/>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07/03/1441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80861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07/03/1441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71589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KW"/>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584352-4896-44F0-A209-39C488F0A516}" type="datetimeFigureOut">
              <a:rPr lang="ar-KW" smtClean="0"/>
              <a:t>07/03/1441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92681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5" name="Date Placeholder 4"/>
          <p:cNvSpPr>
            <a:spLocks noGrp="1"/>
          </p:cNvSpPr>
          <p:nvPr>
            <p:ph type="dt" sz="half" idx="10"/>
          </p:nvPr>
        </p:nvSpPr>
        <p:spPr/>
        <p:txBody>
          <a:bodyPr/>
          <a:lstStyle/>
          <a:p>
            <a:fld id="{A6584352-4896-44F0-A209-39C488F0A516}" type="datetimeFigureOut">
              <a:rPr lang="ar-KW" smtClean="0"/>
              <a:t>07/03/1441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03534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KW"/>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7" name="Date Placeholder 6"/>
          <p:cNvSpPr>
            <a:spLocks noGrp="1"/>
          </p:cNvSpPr>
          <p:nvPr>
            <p:ph type="dt" sz="half" idx="10"/>
          </p:nvPr>
        </p:nvSpPr>
        <p:spPr/>
        <p:txBody>
          <a:bodyPr/>
          <a:lstStyle/>
          <a:p>
            <a:fld id="{A6584352-4896-44F0-A209-39C488F0A516}" type="datetimeFigureOut">
              <a:rPr lang="ar-KW" smtClean="0"/>
              <a:t>07/03/1441</a:t>
            </a:fld>
            <a:endParaRPr lang="ar-KW"/>
          </a:p>
        </p:txBody>
      </p:sp>
      <p:sp>
        <p:nvSpPr>
          <p:cNvPr id="8" name="Footer Placeholder 7"/>
          <p:cNvSpPr>
            <a:spLocks noGrp="1"/>
          </p:cNvSpPr>
          <p:nvPr>
            <p:ph type="ftr" sz="quarter" idx="11"/>
          </p:nvPr>
        </p:nvSpPr>
        <p:spPr/>
        <p:txBody>
          <a:bodyPr/>
          <a:lstStyle/>
          <a:p>
            <a:endParaRPr lang="ar-KW"/>
          </a:p>
        </p:txBody>
      </p:sp>
      <p:sp>
        <p:nvSpPr>
          <p:cNvPr id="9" name="Slide Number Placeholder 8"/>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83133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KW"/>
          </a:p>
        </p:txBody>
      </p:sp>
      <p:sp>
        <p:nvSpPr>
          <p:cNvPr id="3" name="Date Placeholder 2"/>
          <p:cNvSpPr>
            <a:spLocks noGrp="1"/>
          </p:cNvSpPr>
          <p:nvPr>
            <p:ph type="dt" sz="half" idx="10"/>
          </p:nvPr>
        </p:nvSpPr>
        <p:spPr/>
        <p:txBody>
          <a:bodyPr/>
          <a:lstStyle/>
          <a:p>
            <a:fld id="{A6584352-4896-44F0-A209-39C488F0A516}" type="datetimeFigureOut">
              <a:rPr lang="ar-KW" smtClean="0"/>
              <a:t>07/03/1441</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21209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84352-4896-44F0-A209-39C488F0A516}" type="datetimeFigureOut">
              <a:rPr lang="ar-KW" smtClean="0"/>
              <a:t>07/03/1441</a:t>
            </a:fld>
            <a:endParaRPr lang="ar-KW"/>
          </a:p>
        </p:txBody>
      </p:sp>
      <p:sp>
        <p:nvSpPr>
          <p:cNvPr id="3" name="Footer Placeholder 2"/>
          <p:cNvSpPr>
            <a:spLocks noGrp="1"/>
          </p:cNvSpPr>
          <p:nvPr>
            <p:ph type="ftr" sz="quarter" idx="11"/>
          </p:nvPr>
        </p:nvSpPr>
        <p:spPr/>
        <p:txBody>
          <a:bodyPr/>
          <a:lstStyle/>
          <a:p>
            <a:endParaRPr lang="ar-KW"/>
          </a:p>
        </p:txBody>
      </p:sp>
      <p:sp>
        <p:nvSpPr>
          <p:cNvPr id="4" name="Slide Number Placeholder 3"/>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27675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KW"/>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584352-4896-44F0-A209-39C488F0A516}" type="datetimeFigureOut">
              <a:rPr lang="ar-KW" smtClean="0"/>
              <a:t>07/03/1441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315806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KW"/>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584352-4896-44F0-A209-39C488F0A516}" type="datetimeFigureOut">
              <a:rPr lang="ar-KW" smtClean="0"/>
              <a:t>07/03/1441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a:p>
        </p:txBody>
      </p:sp>
    </p:spTree>
    <p:extLst>
      <p:ext uri="{BB962C8B-B14F-4D97-AF65-F5344CB8AC3E}">
        <p14:creationId xmlns:p14="http://schemas.microsoft.com/office/powerpoint/2010/main" val="15614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KW"/>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KW"/>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84352-4896-44F0-A209-39C488F0A516}" type="datetimeFigureOut">
              <a:rPr lang="ar-KW" smtClean="0"/>
              <a:t>07/03/1441</a:t>
            </a:fld>
            <a:endParaRPr lang="ar-KW"/>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KW"/>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7D6B5-4F74-419E-BB4B-29ED9B35EF7E}" type="slidenum">
              <a:rPr lang="ar-KW" smtClean="0"/>
              <a:t>‹#›</a:t>
            </a:fld>
            <a:endParaRPr lang="ar-KW"/>
          </a:p>
        </p:txBody>
      </p:sp>
    </p:spTree>
    <p:extLst>
      <p:ext uri="{BB962C8B-B14F-4D97-AF65-F5344CB8AC3E}">
        <p14:creationId xmlns:p14="http://schemas.microsoft.com/office/powerpoint/2010/main" val="3309502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8017" y="1521430"/>
            <a:ext cx="9144000" cy="911710"/>
          </a:xfrm>
        </p:spPr>
        <p:txBody>
          <a:bodyPr>
            <a:normAutofit/>
          </a:bodyPr>
          <a:lstStyle/>
          <a:p>
            <a:r>
              <a:rPr lang="ar-KW" sz="4000" b="1" dirty="0">
                <a:solidFill>
                  <a:srgbClr val="AD8100"/>
                </a:solidFill>
                <a:cs typeface="mohammad bold art 1" pitchFamily="2" charset="-78"/>
              </a:rPr>
              <a:t>ورشة عمل</a:t>
            </a:r>
            <a:endParaRPr lang="ar-KW" sz="4000" dirty="0">
              <a:solidFill>
                <a:srgbClr val="AD8100"/>
              </a:solidFill>
            </a:endParaRPr>
          </a:p>
        </p:txBody>
      </p:sp>
      <p:sp>
        <p:nvSpPr>
          <p:cNvPr id="3" name="Subtitle 2"/>
          <p:cNvSpPr>
            <a:spLocks noGrp="1"/>
          </p:cNvSpPr>
          <p:nvPr>
            <p:ph type="subTitle" idx="1"/>
          </p:nvPr>
        </p:nvSpPr>
        <p:spPr>
          <a:xfrm>
            <a:off x="1351601" y="2699044"/>
            <a:ext cx="9144000" cy="575809"/>
          </a:xfrm>
        </p:spPr>
        <p:txBody>
          <a:bodyPr>
            <a:normAutofit lnSpcReduction="10000"/>
          </a:bodyPr>
          <a:lstStyle/>
          <a:p>
            <a:pPr rtl="1"/>
            <a:r>
              <a:rPr lang="ar-KW" sz="3600" b="1" dirty="0">
                <a:solidFill>
                  <a:srgbClr val="1F497D"/>
                </a:solidFill>
                <a:cs typeface="mohammad bold art 1" pitchFamily="2" charset="-78"/>
              </a:rPr>
              <a:t>بوابة الهيئة </a:t>
            </a:r>
            <a:r>
              <a:rPr lang="ar-KW" sz="3600" b="1" dirty="0" smtClean="0">
                <a:solidFill>
                  <a:srgbClr val="1F497D"/>
                </a:solidFill>
                <a:cs typeface="mohammad bold art 1" pitchFamily="2" charset="-78"/>
              </a:rPr>
              <a:t>الإلكترونية</a:t>
            </a:r>
          </a:p>
          <a:p>
            <a:pPr rtl="1"/>
            <a:endParaRPr lang="ar-KW" sz="3600" b="1" dirty="0">
              <a:solidFill>
                <a:srgbClr val="1F497D"/>
              </a:solidFill>
              <a:cs typeface="mohammad bold art 1" pitchFamily="2" charset="-78"/>
            </a:endParaRPr>
          </a:p>
        </p:txBody>
      </p:sp>
      <p:cxnSp>
        <p:nvCxnSpPr>
          <p:cNvPr id="5" name="Straight Connector 4"/>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7" name="Subtitle 2"/>
          <p:cNvSpPr txBox="1">
            <a:spLocks/>
          </p:cNvSpPr>
          <p:nvPr/>
        </p:nvSpPr>
        <p:spPr>
          <a:xfrm>
            <a:off x="1101448" y="3540757"/>
            <a:ext cx="9644305" cy="57580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endParaRPr lang="ar-KW" sz="3600" dirty="0">
              <a:solidFill>
                <a:schemeClr val="tx2">
                  <a:lumMod val="75000"/>
                </a:schemeClr>
              </a:solidFill>
              <a:cs typeface="mohammad bold art 1" pitchFamily="2" charset="-78"/>
            </a:endParaRPr>
          </a:p>
        </p:txBody>
      </p:sp>
      <p:sp>
        <p:nvSpPr>
          <p:cNvPr id="9" name="Subtitle 2"/>
          <p:cNvSpPr txBox="1">
            <a:spLocks/>
          </p:cNvSpPr>
          <p:nvPr/>
        </p:nvSpPr>
        <p:spPr>
          <a:xfrm>
            <a:off x="1268514" y="5297807"/>
            <a:ext cx="9644305" cy="5758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KW" sz="1600" b="1" dirty="0">
                <a:solidFill>
                  <a:srgbClr val="1F497D"/>
                </a:solidFill>
                <a:cs typeface="mohammad bold art 1" pitchFamily="2" charset="-78"/>
              </a:rPr>
              <a:t>28 أكتوبر 2019</a:t>
            </a:r>
          </a:p>
        </p:txBody>
      </p:sp>
      <p:cxnSp>
        <p:nvCxnSpPr>
          <p:cNvPr id="8" name="Straight Connector 7"/>
          <p:cNvCxnSpPr/>
          <p:nvPr/>
        </p:nvCxnSpPr>
        <p:spPr>
          <a:xfrm>
            <a:off x="4632432" y="3373465"/>
            <a:ext cx="2775169" cy="9772"/>
          </a:xfrm>
          <a:prstGeom prst="line">
            <a:avLst/>
          </a:prstGeom>
          <a:ln w="28575">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sp>
        <p:nvSpPr>
          <p:cNvPr id="10" name="Subtitle 2"/>
          <p:cNvSpPr txBox="1">
            <a:spLocks/>
          </p:cNvSpPr>
          <p:nvPr/>
        </p:nvSpPr>
        <p:spPr>
          <a:xfrm>
            <a:off x="1518667" y="3540756"/>
            <a:ext cx="9144000" cy="57580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a:r>
              <a:rPr lang="ar-KW" sz="4800" b="1" dirty="0">
                <a:solidFill>
                  <a:schemeClr val="accent1">
                    <a:lumMod val="75000"/>
                  </a:schemeClr>
                </a:solidFill>
                <a:cs typeface="mohammad bold art 1" pitchFamily="2" charset="-78"/>
              </a:rPr>
              <a:t>"</a:t>
            </a:r>
            <a:r>
              <a:rPr lang="ar-KW" sz="3600" b="1" dirty="0">
                <a:solidFill>
                  <a:schemeClr val="accent1">
                    <a:lumMod val="75000"/>
                  </a:schemeClr>
                </a:solidFill>
                <a:cs typeface="mohammad bold art 1" pitchFamily="2" charset="-78"/>
              </a:rPr>
              <a:t>النماذج الخاصة بإدارة متابعة عمليات الأسواق"</a:t>
            </a:r>
          </a:p>
          <a:p>
            <a:pPr rtl="1"/>
            <a:endParaRPr lang="ar-KW" sz="3600" b="1" dirty="0">
              <a:solidFill>
                <a:srgbClr val="1F497D"/>
              </a:solidFill>
              <a:cs typeface="mohammad bold art 1" pitchFamily="2" charset="-78"/>
            </a:endParaRPr>
          </a:p>
        </p:txBody>
      </p:sp>
    </p:spTree>
    <p:extLst>
      <p:ext uri="{BB962C8B-B14F-4D97-AF65-F5344CB8AC3E}">
        <p14:creationId xmlns:p14="http://schemas.microsoft.com/office/powerpoint/2010/main" val="4045367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graphicFrame>
        <p:nvGraphicFramePr>
          <p:cNvPr id="7" name="Diagram 6"/>
          <p:cNvGraphicFramePr/>
          <p:nvPr>
            <p:extLst>
              <p:ext uri="{D42A27DB-BD31-4B8C-83A1-F6EECF244321}">
                <p14:modId xmlns:p14="http://schemas.microsoft.com/office/powerpoint/2010/main" val="3635102154"/>
              </p:ext>
            </p:extLst>
          </p:nvPr>
        </p:nvGraphicFramePr>
        <p:xfrm>
          <a:off x="3186459" y="1002839"/>
          <a:ext cx="5537835" cy="4757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8935" t="36350" r="66426" b="36350"/>
          <a:stretch/>
        </p:blipFill>
        <p:spPr>
          <a:xfrm>
            <a:off x="998913" y="4348115"/>
            <a:ext cx="1518500" cy="1645042"/>
          </a:xfrm>
          <a:prstGeom prst="rect">
            <a:avLst/>
          </a:prstGeom>
        </p:spPr>
      </p:pic>
    </p:spTree>
    <p:extLst>
      <p:ext uri="{BB962C8B-B14F-4D97-AF65-F5344CB8AC3E}">
        <p14:creationId xmlns:p14="http://schemas.microsoft.com/office/powerpoint/2010/main" val="2270800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019" y="2121603"/>
            <a:ext cx="6455482" cy="492373"/>
          </a:xfrm>
        </p:spPr>
        <p:txBody>
          <a:bodyPr>
            <a:noAutofit/>
          </a:bodyPr>
          <a:lstStyle/>
          <a:p>
            <a:pPr lvl="0" algn="r" rtl="1" fontAlgn="base">
              <a:spcAft>
                <a:spcPts val="600"/>
              </a:spcAft>
            </a:pPr>
            <a:r>
              <a:rPr lang="ar-KW" sz="4000" b="1" dirty="0">
                <a:solidFill>
                  <a:srgbClr val="AD8100"/>
                </a:solidFill>
                <a:latin typeface="Calibri" pitchFamily="34" charset="0"/>
                <a:cs typeface="mohammad bold art 1" pitchFamily="2" charset="-78"/>
              </a:rPr>
              <a:t>رابعاً</a:t>
            </a:r>
            <a:r>
              <a:rPr lang="ar-KW" sz="4000" b="1" dirty="0" smtClean="0">
                <a:solidFill>
                  <a:srgbClr val="AD8100"/>
                </a:solidFill>
                <a:latin typeface="Calibri" pitchFamily="34" charset="0"/>
                <a:cs typeface="mohammad bold art 1" pitchFamily="2" charset="-78"/>
              </a:rPr>
              <a:t>: </a:t>
            </a:r>
            <a:endParaRPr lang="ar-KW" sz="4000" b="1" dirty="0">
              <a:solidFill>
                <a:srgbClr val="AD8100"/>
              </a:solidFill>
              <a:latin typeface="Calibri" pitchFamily="34" charset="0"/>
              <a:cs typeface="mohammad bold art 1" pitchFamily="2" charset="-78"/>
            </a:endParaRPr>
          </a:p>
        </p:txBody>
      </p:sp>
      <p:sp>
        <p:nvSpPr>
          <p:cNvPr id="6" name="Subtitle 5"/>
          <p:cNvSpPr>
            <a:spLocks noGrp="1"/>
          </p:cNvSpPr>
          <p:nvPr>
            <p:ph type="subTitle" idx="1"/>
          </p:nvPr>
        </p:nvSpPr>
        <p:spPr>
          <a:xfrm>
            <a:off x="1524000" y="3083690"/>
            <a:ext cx="9144000" cy="944331"/>
          </a:xfrm>
        </p:spPr>
        <p:txBody>
          <a:bodyPr>
            <a:normAutofit/>
          </a:bodyPr>
          <a:lstStyle/>
          <a:p>
            <a:pPr lvl="0" rtl="1" fontAlgn="base">
              <a:spcBef>
                <a:spcPct val="0"/>
              </a:spcBef>
              <a:spcAft>
                <a:spcPts val="600"/>
              </a:spcAft>
            </a:pPr>
            <a:r>
              <a:rPr lang="ar-KW" sz="4000" b="1" dirty="0">
                <a:solidFill>
                  <a:srgbClr val="44546A"/>
                </a:solidFill>
                <a:cs typeface="mohammad bold art 1" pitchFamily="2" charset="-78"/>
              </a:rPr>
              <a:t>خدمات إدارة متابعة عمليات الأسواق</a:t>
            </a:r>
            <a:endParaRPr lang="ar-KW" sz="4000" dirty="0"/>
          </a:p>
        </p:txBody>
      </p:sp>
      <p:cxnSp>
        <p:nvCxnSpPr>
          <p:cNvPr id="13" name="Straight Connector 12"/>
          <p:cNvCxnSpPr/>
          <p:nvPr/>
        </p:nvCxnSpPr>
        <p:spPr>
          <a:xfrm>
            <a:off x="3128196" y="3893860"/>
            <a:ext cx="6100883" cy="29277"/>
          </a:xfrm>
          <a:prstGeom prst="line">
            <a:avLst/>
          </a:prstGeom>
          <a:ln w="28575">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809629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2" name="Rectangle 1"/>
          <p:cNvSpPr/>
          <p:nvPr/>
        </p:nvSpPr>
        <p:spPr>
          <a:xfrm>
            <a:off x="1820488" y="201329"/>
            <a:ext cx="11105804" cy="461665"/>
          </a:xfrm>
          <a:prstGeom prst="rect">
            <a:avLst/>
          </a:prstGeom>
        </p:spPr>
        <p:txBody>
          <a:bodyPr wrap="square">
            <a:spAutoFit/>
          </a:bodyPr>
          <a:lstStyle/>
          <a:p>
            <a:pPr rtl="1" fontAlgn="base">
              <a:spcBef>
                <a:spcPct val="0"/>
              </a:spcBef>
              <a:spcAft>
                <a:spcPts val="600"/>
              </a:spcAft>
            </a:pPr>
            <a:r>
              <a:rPr lang="ar-KW" sz="2400" b="1" dirty="0" smtClean="0">
                <a:solidFill>
                  <a:srgbClr val="002060"/>
                </a:solidFill>
                <a:latin typeface="Sakkal Majalla" panose="02000000000000000000" pitchFamily="2" charset="-78"/>
                <a:cs typeface="mohammad bold art 1" pitchFamily="2" charset="-78"/>
              </a:rPr>
              <a:t>1</a:t>
            </a:r>
            <a:r>
              <a:rPr lang="ar-KW" sz="2400" b="1" dirty="0">
                <a:solidFill>
                  <a:schemeClr val="accent1">
                    <a:lumMod val="50000"/>
                  </a:schemeClr>
                </a:solidFill>
                <a:latin typeface="Calibri" pitchFamily="34" charset="0"/>
                <a:cs typeface="mohammad bold art 1" pitchFamily="2" charset="-78"/>
              </a:rPr>
              <a:t>. عدد (5) نماذج للتقارير الدورية الخاصة بالمحافظ الاستثمارية</a:t>
            </a:r>
          </a:p>
        </p:txBody>
      </p:sp>
      <p:graphicFrame>
        <p:nvGraphicFramePr>
          <p:cNvPr id="12" name="Diagram 11"/>
          <p:cNvGraphicFramePr/>
          <p:nvPr>
            <p:extLst>
              <p:ext uri="{D42A27DB-BD31-4B8C-83A1-F6EECF244321}">
                <p14:modId xmlns:p14="http://schemas.microsoft.com/office/powerpoint/2010/main" val="1007853572"/>
              </p:ext>
            </p:extLst>
          </p:nvPr>
        </p:nvGraphicFramePr>
        <p:xfrm>
          <a:off x="2257943" y="1222664"/>
          <a:ext cx="7467947" cy="3922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186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5" name="Content Placeholder 2">
            <a:extLst>
              <a:ext uri="{FF2B5EF4-FFF2-40B4-BE49-F238E27FC236}">
                <a16:creationId xmlns:a16="http://schemas.microsoft.com/office/drawing/2014/main" id="{D0BE52C8-41AC-4501-BCDC-B01774204580}"/>
              </a:ext>
            </a:extLst>
          </p:cNvPr>
          <p:cNvSpPr txBox="1">
            <a:spLocks noGrp="1"/>
          </p:cNvSpPr>
          <p:nvPr>
            <p:ph type="subTitle" idx="1"/>
          </p:nvPr>
        </p:nvSpPr>
        <p:spPr>
          <a:xfrm>
            <a:off x="1524000" y="1060450"/>
            <a:ext cx="9144000" cy="41973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just" rtl="1"/>
            <a:r>
              <a:rPr lang="ar-KW" sz="2200" b="1" u="sng" dirty="0" smtClean="0">
                <a:solidFill>
                  <a:srgbClr val="C08E00"/>
                </a:solidFill>
                <a:latin typeface="Sakkal Majalla" panose="02000000000000000000" pitchFamily="2" charset="-78"/>
                <a:cs typeface="mohammad bold art 1" pitchFamily="2" charset="-78"/>
              </a:rPr>
              <a:t>النموذج رقم (1) </a:t>
            </a:r>
            <a:r>
              <a:rPr lang="ar-KW" sz="2200" b="1" u="sng" dirty="0">
                <a:solidFill>
                  <a:srgbClr val="C08E00"/>
                </a:solidFill>
                <a:latin typeface="Sakkal Majalla" panose="02000000000000000000" pitchFamily="2" charset="-78"/>
                <a:cs typeface="mohammad bold art 1" pitchFamily="2" charset="-78"/>
              </a:rPr>
              <a:t>هو تقرير يوضح المحافظ الاستثمارية للأوراق المالية التي قام الشخص المرخص له بإنشائها أو إغلاقها</a:t>
            </a:r>
            <a:r>
              <a:rPr lang="ar-KW" sz="2200" b="1" u="sng" dirty="0" smtClean="0">
                <a:solidFill>
                  <a:srgbClr val="C08E00"/>
                </a:solidFill>
                <a:latin typeface="Sakkal Majalla" panose="02000000000000000000" pitchFamily="2" charset="-78"/>
                <a:cs typeface="mohammad bold art 1" pitchFamily="2" charset="-78"/>
              </a:rPr>
              <a:t>.</a:t>
            </a:r>
          </a:p>
          <a:p>
            <a:pPr lvl="1" algn="just" rtl="1"/>
            <a:endParaRPr lang="ar-KW" sz="2200" b="1" u="sng" dirty="0">
              <a:solidFill>
                <a:srgbClr val="C08E00"/>
              </a:solidFill>
              <a:latin typeface="Sakkal Majalla" panose="02000000000000000000" pitchFamily="2" charset="-78"/>
              <a:cs typeface="mohammad bold art 1" pitchFamily="2" charset="-78"/>
            </a:endParaRPr>
          </a:p>
          <a:p>
            <a:pPr marL="342900" indent="-342900" algn="just" rtl="1">
              <a:buFont typeface="Wingdings" panose="05000000000000000000" pitchFamily="2" charset="2"/>
              <a:buChar char="v"/>
            </a:pPr>
            <a:r>
              <a:rPr lang="ar-KW" sz="2200" dirty="0">
                <a:solidFill>
                  <a:schemeClr val="accent1">
                    <a:lumMod val="50000"/>
                  </a:schemeClr>
                </a:solidFill>
                <a:cs typeface="mohammad bold art 1" pitchFamily="2" charset="-78"/>
              </a:rPr>
              <a:t>يتم تقديم هذا النموذج من خلال اختيار "نموذج 1" من قائمة الخدمات.</a:t>
            </a:r>
          </a:p>
          <a:p>
            <a:pPr algn="just" rtl="1"/>
            <a:endParaRPr lang="ar-KW" sz="2200" dirty="0" smtClean="0">
              <a:solidFill>
                <a:schemeClr val="accent1">
                  <a:lumMod val="50000"/>
                </a:schemeClr>
              </a:solidFill>
              <a:cs typeface="mohammad bold art 1" pitchFamily="2" charset="-78"/>
            </a:endParaRPr>
          </a:p>
          <a:p>
            <a:pPr algn="just" rtl="1"/>
            <a:endParaRPr lang="ar-KW" sz="2200" dirty="0">
              <a:solidFill>
                <a:schemeClr val="accent1">
                  <a:lumMod val="50000"/>
                </a:schemeClr>
              </a:solidFill>
              <a:cs typeface="mohammad bold art 1" pitchFamily="2" charset="-78"/>
            </a:endParaRPr>
          </a:p>
          <a:p>
            <a:pPr marL="342900" indent="-342900" algn="just" rtl="1">
              <a:buFont typeface="Wingdings" panose="05000000000000000000" pitchFamily="2" charset="2"/>
              <a:buChar char="v"/>
            </a:pPr>
            <a:r>
              <a:rPr lang="ar-KW" sz="2200" u="sng" dirty="0">
                <a:solidFill>
                  <a:schemeClr val="accent1">
                    <a:lumMod val="50000"/>
                  </a:schemeClr>
                </a:solidFill>
                <a:cs typeface="mohammad bold art 1" pitchFamily="2" charset="-78"/>
              </a:rPr>
              <a:t>عند تعبئة النموذج، يتعين مراعاة الجوانب التالية</a:t>
            </a:r>
            <a:r>
              <a:rPr lang="ar-KW" sz="2200" u="sng" dirty="0" smtClean="0">
                <a:solidFill>
                  <a:schemeClr val="accent1">
                    <a:lumMod val="50000"/>
                  </a:schemeClr>
                </a:solidFill>
                <a:cs typeface="mohammad bold art 1" pitchFamily="2" charset="-78"/>
              </a:rPr>
              <a:t>:</a:t>
            </a:r>
            <a:endParaRPr lang="ar-KW" sz="2200" u="sng" dirty="0">
              <a:solidFill>
                <a:schemeClr val="accent1">
                  <a:lumMod val="50000"/>
                </a:schemeClr>
              </a:solidFill>
              <a:cs typeface="mohammad bold art 1" pitchFamily="2" charset="-78"/>
            </a:endParaRPr>
          </a:p>
          <a:p>
            <a:pPr marL="457200" indent="-457200" algn="just" rtl="1">
              <a:buFont typeface="+mj-lt"/>
              <a:buAutoNum type="arabicParenR"/>
            </a:pPr>
            <a:r>
              <a:rPr lang="ar-KW" sz="2200" dirty="0">
                <a:solidFill>
                  <a:schemeClr val="accent1">
                    <a:lumMod val="50000"/>
                  </a:schemeClr>
                </a:solidFill>
                <a:cs typeface="mohammad bold art 1" pitchFamily="2" charset="-78"/>
              </a:rPr>
              <a:t>تاريخ إنشاء المحفظة الاستثمارية يكون خلال فترة الربع.</a:t>
            </a:r>
          </a:p>
          <a:p>
            <a:pPr marL="457200" indent="-457200" algn="just" rtl="1">
              <a:buFont typeface="+mj-lt"/>
              <a:buAutoNum type="arabicParenR"/>
            </a:pPr>
            <a:r>
              <a:rPr lang="ar-KW" sz="2200" dirty="0">
                <a:solidFill>
                  <a:schemeClr val="accent1">
                    <a:lumMod val="50000"/>
                  </a:schemeClr>
                </a:solidFill>
                <a:cs typeface="mohammad bold art 1" pitchFamily="2" charset="-78"/>
              </a:rPr>
              <a:t>إدخال تاريخ إنشاء أو إغلاق المحفظة الاستثمارية بهذه الصيغة</a:t>
            </a:r>
          </a:p>
          <a:p>
            <a:pPr algn="r" rtl="1"/>
            <a:r>
              <a:rPr lang="ar-KW" sz="2200" dirty="0">
                <a:solidFill>
                  <a:schemeClr val="accent1">
                    <a:lumMod val="50000"/>
                  </a:schemeClr>
                </a:solidFill>
                <a:cs typeface="mohammad bold art 1" pitchFamily="2" charset="-78"/>
              </a:rPr>
              <a:t>			(</a:t>
            </a:r>
            <a:r>
              <a:rPr lang="en-US" sz="2200" dirty="0">
                <a:solidFill>
                  <a:schemeClr val="accent1">
                    <a:lumMod val="50000"/>
                  </a:schemeClr>
                </a:solidFill>
                <a:cs typeface="mohammad bold art 1" pitchFamily="2" charset="-78"/>
              </a:rPr>
              <a:t>DD_MM_YYYY</a:t>
            </a:r>
            <a:r>
              <a:rPr lang="ar-KW" sz="2200" dirty="0">
                <a:solidFill>
                  <a:schemeClr val="accent1">
                    <a:lumMod val="50000"/>
                  </a:schemeClr>
                </a:solidFill>
                <a:cs typeface="mohammad bold art 1" pitchFamily="2" charset="-78"/>
              </a:rPr>
              <a:t>)</a:t>
            </a:r>
          </a:p>
          <a:p>
            <a:pPr algn="r" rtl="1"/>
            <a:endParaRPr lang="en-US" sz="2200" dirty="0">
              <a:solidFill>
                <a:schemeClr val="accent1">
                  <a:lumMod val="50000"/>
                </a:schemeClr>
              </a:solidFill>
              <a:cs typeface="mohammad bold art 1" pitchFamily="2" charset="-78"/>
            </a:endParaRPr>
          </a:p>
          <a:p>
            <a:pPr lvl="1" algn="just" rtl="1"/>
            <a:endParaRPr lang="ar-KW" sz="2200" b="1" u="sng" dirty="0">
              <a:solidFill>
                <a:srgbClr val="C08E00"/>
              </a:solidFill>
              <a:latin typeface="Sakkal Majalla" panose="02000000000000000000" pitchFamily="2" charset="-78"/>
              <a:cs typeface="mohammad bold art 1" pitchFamily="2" charset="-78"/>
            </a:endParaRPr>
          </a:p>
        </p:txBody>
      </p:sp>
    </p:spTree>
    <p:extLst>
      <p:ext uri="{BB962C8B-B14F-4D97-AF65-F5344CB8AC3E}">
        <p14:creationId xmlns:p14="http://schemas.microsoft.com/office/powerpoint/2010/main" val="1606660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Rectangle 2"/>
          <p:cNvSpPr/>
          <p:nvPr/>
        </p:nvSpPr>
        <p:spPr>
          <a:xfrm>
            <a:off x="3975431" y="120289"/>
            <a:ext cx="4094391" cy="523220"/>
          </a:xfrm>
          <a:prstGeom prst="rect">
            <a:avLst/>
          </a:prstGeom>
        </p:spPr>
        <p:txBody>
          <a:bodyPr wrap="none">
            <a:spAutoFit/>
          </a:bodyPr>
          <a:lstStyle/>
          <a:p>
            <a:r>
              <a:rPr lang="ar-KW" sz="2800" b="1" dirty="0">
                <a:solidFill>
                  <a:schemeClr val="tx2"/>
                </a:solidFill>
                <a:latin typeface="Sakkal Majalla" pitchFamily="2" charset="-78"/>
                <a:cs typeface="mohammad bold art 1" pitchFamily="2" charset="-78"/>
              </a:rPr>
              <a:t>الخطوات – النموذج</a:t>
            </a:r>
            <a:r>
              <a:rPr lang="ar-KW" sz="2800" dirty="0"/>
              <a:t> </a:t>
            </a:r>
            <a:r>
              <a:rPr lang="ar-KW" sz="2800" b="1" dirty="0">
                <a:solidFill>
                  <a:schemeClr val="tx2"/>
                </a:solidFill>
                <a:latin typeface="Sakkal Majalla" pitchFamily="2" charset="-78"/>
                <a:cs typeface="mohammad bold art 1" pitchFamily="2" charset="-78"/>
              </a:rPr>
              <a:t>رقم (1) </a:t>
            </a:r>
            <a:endParaRPr lang="en-US" sz="2800" dirty="0"/>
          </a:p>
        </p:txBody>
      </p:sp>
      <p:pic>
        <p:nvPicPr>
          <p:cNvPr id="5" name="Picture 4"/>
          <p:cNvPicPr>
            <a:picLocks noChangeAspect="1"/>
          </p:cNvPicPr>
          <p:nvPr/>
        </p:nvPicPr>
        <p:blipFill>
          <a:blip r:embed="rId2"/>
          <a:stretch>
            <a:fillRect/>
          </a:stretch>
        </p:blipFill>
        <p:spPr>
          <a:xfrm>
            <a:off x="1853738" y="922410"/>
            <a:ext cx="8341907" cy="5133481"/>
          </a:xfrm>
          <a:prstGeom prst="rect">
            <a:avLst/>
          </a:prstGeom>
        </p:spPr>
      </p:pic>
    </p:spTree>
    <p:extLst>
      <p:ext uri="{BB962C8B-B14F-4D97-AF65-F5344CB8AC3E}">
        <p14:creationId xmlns:p14="http://schemas.microsoft.com/office/powerpoint/2010/main" val="516715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4" name="Subtitle 3"/>
          <p:cNvSpPr>
            <a:spLocks noGrp="1"/>
          </p:cNvSpPr>
          <p:nvPr>
            <p:ph type="subTitle" idx="1"/>
          </p:nvPr>
        </p:nvSpPr>
        <p:spPr>
          <a:xfrm>
            <a:off x="1524000" y="1061049"/>
            <a:ext cx="9144000" cy="4196751"/>
          </a:xfrm>
        </p:spPr>
        <p:txBody>
          <a:bodyPr/>
          <a:lstStyle/>
          <a:p>
            <a:endParaRPr lang="en-US" dirty="0"/>
          </a:p>
        </p:txBody>
      </p:sp>
      <p:pic>
        <p:nvPicPr>
          <p:cNvPr id="2" name="Picture 1"/>
          <p:cNvPicPr>
            <a:picLocks noChangeAspect="1"/>
          </p:cNvPicPr>
          <p:nvPr/>
        </p:nvPicPr>
        <p:blipFill>
          <a:blip r:embed="rId2"/>
          <a:stretch>
            <a:fillRect/>
          </a:stretch>
        </p:blipFill>
        <p:spPr>
          <a:xfrm>
            <a:off x="1438101" y="859461"/>
            <a:ext cx="8495001" cy="5203287"/>
          </a:xfrm>
          <a:prstGeom prst="rect">
            <a:avLst/>
          </a:prstGeom>
        </p:spPr>
      </p:pic>
    </p:spTree>
    <p:extLst>
      <p:ext uri="{BB962C8B-B14F-4D97-AF65-F5344CB8AC3E}">
        <p14:creationId xmlns:p14="http://schemas.microsoft.com/office/powerpoint/2010/main" val="882740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3" name="Picture 2"/>
          <p:cNvPicPr>
            <a:picLocks noChangeAspect="1"/>
          </p:cNvPicPr>
          <p:nvPr/>
        </p:nvPicPr>
        <p:blipFill>
          <a:blip r:embed="rId2"/>
          <a:stretch>
            <a:fillRect/>
          </a:stretch>
        </p:blipFill>
        <p:spPr>
          <a:xfrm>
            <a:off x="1970117" y="782148"/>
            <a:ext cx="8079970" cy="5023502"/>
          </a:xfrm>
          <a:prstGeom prst="rect">
            <a:avLst/>
          </a:prstGeom>
        </p:spPr>
      </p:pic>
    </p:spTree>
    <p:extLst>
      <p:ext uri="{BB962C8B-B14F-4D97-AF65-F5344CB8AC3E}">
        <p14:creationId xmlns:p14="http://schemas.microsoft.com/office/powerpoint/2010/main" val="3274097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6" name="Content Placeholder 2">
            <a:extLst>
              <a:ext uri="{FF2B5EF4-FFF2-40B4-BE49-F238E27FC236}">
                <a16:creationId xmlns:a16="http://schemas.microsoft.com/office/drawing/2014/main" id="{D0BE52C8-41AC-4501-BCDC-B01774204580}"/>
              </a:ext>
            </a:extLst>
          </p:cNvPr>
          <p:cNvSpPr txBox="1">
            <a:spLocks/>
          </p:cNvSpPr>
          <p:nvPr/>
        </p:nvSpPr>
        <p:spPr>
          <a:xfrm>
            <a:off x="1666505" y="1111080"/>
            <a:ext cx="8358644" cy="46451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just" rtl="1"/>
            <a:r>
              <a:rPr lang="ar-KW" sz="2200" b="1" u="sng" dirty="0" smtClean="0">
                <a:solidFill>
                  <a:srgbClr val="C08E00"/>
                </a:solidFill>
                <a:latin typeface="Sakkal Majalla" panose="02000000000000000000" pitchFamily="2" charset="-78"/>
                <a:cs typeface="mohammad bold art 1" pitchFamily="2" charset="-78"/>
              </a:rPr>
              <a:t>النموذج رقم (2) </a:t>
            </a:r>
            <a:r>
              <a:rPr lang="ar-KW" sz="2200" b="1" u="sng" dirty="0">
                <a:solidFill>
                  <a:srgbClr val="C08E00"/>
                </a:solidFill>
                <a:latin typeface="Sakkal Majalla" panose="02000000000000000000" pitchFamily="2" charset="-78"/>
                <a:cs typeface="mohammad bold art 1" pitchFamily="2" charset="-78"/>
              </a:rPr>
              <a:t>هو تقرير يوضح المحافظ الاستثمارية للأوراق المالية </a:t>
            </a:r>
            <a:r>
              <a:rPr lang="ar-KW" sz="2200" b="1" u="sng" dirty="0" smtClean="0">
                <a:solidFill>
                  <a:srgbClr val="C08E00"/>
                </a:solidFill>
                <a:latin typeface="Sakkal Majalla" panose="02000000000000000000" pitchFamily="2" charset="-78"/>
                <a:cs typeface="mohammad bold art 1" pitchFamily="2" charset="-78"/>
              </a:rPr>
              <a:t>لدى الشخص المرخص له</a:t>
            </a:r>
          </a:p>
          <a:p>
            <a:pPr lvl="1" algn="just" rtl="1"/>
            <a:endParaRPr lang="ar-KW" sz="2200" b="1" u="sng" dirty="0">
              <a:solidFill>
                <a:srgbClr val="C08E00"/>
              </a:solidFill>
              <a:latin typeface="Sakkal Majalla" panose="02000000000000000000" pitchFamily="2" charset="-78"/>
              <a:cs typeface="mohammad bold art 1" pitchFamily="2" charset="-78"/>
            </a:endParaRPr>
          </a:p>
          <a:p>
            <a:pPr marL="342900" indent="-342900" algn="just" rtl="1">
              <a:buFont typeface="Wingdings" panose="05000000000000000000" pitchFamily="2" charset="2"/>
              <a:buChar char="v"/>
            </a:pPr>
            <a:r>
              <a:rPr lang="ar-KW" sz="2200" dirty="0">
                <a:solidFill>
                  <a:schemeClr val="accent1">
                    <a:lumMod val="50000"/>
                  </a:schemeClr>
                </a:solidFill>
                <a:cs typeface="mohammad bold art 1" pitchFamily="2" charset="-78"/>
              </a:rPr>
              <a:t>يتم تقديم هذا النموذج من خلال اختيار "نموذج </a:t>
            </a:r>
            <a:r>
              <a:rPr lang="en-US" sz="2200" dirty="0" smtClean="0">
                <a:solidFill>
                  <a:schemeClr val="accent1">
                    <a:lumMod val="50000"/>
                  </a:schemeClr>
                </a:solidFill>
                <a:cs typeface="mohammad bold art 1" pitchFamily="2" charset="-78"/>
              </a:rPr>
              <a:t>2</a:t>
            </a:r>
            <a:r>
              <a:rPr lang="ar-KW" sz="2200" dirty="0" smtClean="0">
                <a:solidFill>
                  <a:schemeClr val="accent1">
                    <a:lumMod val="50000"/>
                  </a:schemeClr>
                </a:solidFill>
                <a:cs typeface="mohammad bold art 1" pitchFamily="2" charset="-78"/>
              </a:rPr>
              <a:t>" </a:t>
            </a:r>
            <a:r>
              <a:rPr lang="ar-KW" sz="2200" dirty="0">
                <a:solidFill>
                  <a:schemeClr val="accent1">
                    <a:lumMod val="50000"/>
                  </a:schemeClr>
                </a:solidFill>
                <a:cs typeface="mohammad bold art 1" pitchFamily="2" charset="-78"/>
              </a:rPr>
              <a:t>من قائمة الخدمات.</a:t>
            </a:r>
          </a:p>
          <a:p>
            <a:pPr algn="just" rtl="1"/>
            <a:endParaRPr lang="ar-KW" sz="2200" dirty="0" smtClean="0">
              <a:solidFill>
                <a:schemeClr val="accent1">
                  <a:lumMod val="50000"/>
                </a:schemeClr>
              </a:solidFill>
              <a:cs typeface="mohammad bold art 1" pitchFamily="2" charset="-78"/>
            </a:endParaRPr>
          </a:p>
          <a:p>
            <a:pPr algn="just" rtl="1"/>
            <a:endParaRPr lang="ar-KW" sz="2200" dirty="0">
              <a:solidFill>
                <a:schemeClr val="accent1">
                  <a:lumMod val="50000"/>
                </a:schemeClr>
              </a:solidFill>
              <a:cs typeface="mohammad bold art 1" pitchFamily="2" charset="-78"/>
            </a:endParaRPr>
          </a:p>
          <a:p>
            <a:pPr marL="342900" indent="-342900" algn="just" rtl="1">
              <a:buFont typeface="Wingdings" panose="05000000000000000000" pitchFamily="2" charset="2"/>
              <a:buChar char="v"/>
            </a:pPr>
            <a:r>
              <a:rPr lang="ar-KW" sz="2200" dirty="0">
                <a:solidFill>
                  <a:schemeClr val="accent1">
                    <a:lumMod val="50000"/>
                  </a:schemeClr>
                </a:solidFill>
                <a:cs typeface="mohammad bold art 1" pitchFamily="2" charset="-78"/>
              </a:rPr>
              <a:t>عند تعبئة النموذج يتعين مراعاة إدخال تاريخ إنشاء المحفظة الاستثمارية بهذه الصيغة</a:t>
            </a:r>
          </a:p>
          <a:p>
            <a:pPr algn="r" rtl="1"/>
            <a:r>
              <a:rPr lang="ar-KW" sz="2200" dirty="0">
                <a:solidFill>
                  <a:schemeClr val="accent1">
                    <a:lumMod val="50000"/>
                  </a:schemeClr>
                </a:solidFill>
                <a:cs typeface="mohammad bold art 1" pitchFamily="2" charset="-78"/>
              </a:rPr>
              <a:t>			(</a:t>
            </a:r>
            <a:r>
              <a:rPr lang="en-US" sz="2200" dirty="0">
                <a:solidFill>
                  <a:schemeClr val="accent1">
                    <a:lumMod val="50000"/>
                  </a:schemeClr>
                </a:solidFill>
                <a:cs typeface="mohammad bold art 1" pitchFamily="2" charset="-78"/>
              </a:rPr>
              <a:t>DD_MM_YYYY</a:t>
            </a:r>
            <a:r>
              <a:rPr lang="ar-KW" sz="2200" dirty="0">
                <a:solidFill>
                  <a:schemeClr val="accent1">
                    <a:lumMod val="50000"/>
                  </a:schemeClr>
                </a:solidFill>
                <a:cs typeface="mohammad bold art 1" pitchFamily="2" charset="-78"/>
              </a:rPr>
              <a:t>)</a:t>
            </a:r>
          </a:p>
          <a:p>
            <a:pPr algn="r" rtl="1"/>
            <a:endParaRPr lang="en-US" sz="2200" dirty="0">
              <a:solidFill>
                <a:schemeClr val="accent1">
                  <a:lumMod val="50000"/>
                </a:schemeClr>
              </a:solidFill>
              <a:cs typeface="mohammad bold art 1" pitchFamily="2" charset="-78"/>
            </a:endParaRPr>
          </a:p>
          <a:p>
            <a:pPr lvl="1" algn="just" rtl="1"/>
            <a:endParaRPr lang="ar-KW" sz="2200" b="1" u="sng" dirty="0">
              <a:solidFill>
                <a:srgbClr val="C08E00"/>
              </a:solidFill>
              <a:latin typeface="Sakkal Majalla" panose="02000000000000000000" pitchFamily="2" charset="-78"/>
              <a:cs typeface="mohammad bold art 1" pitchFamily="2" charset="-78"/>
            </a:endParaRPr>
          </a:p>
        </p:txBody>
      </p:sp>
    </p:spTree>
    <p:extLst>
      <p:ext uri="{BB962C8B-B14F-4D97-AF65-F5344CB8AC3E}">
        <p14:creationId xmlns:p14="http://schemas.microsoft.com/office/powerpoint/2010/main" val="1765449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5" name="Rectangle 4"/>
          <p:cNvSpPr/>
          <p:nvPr/>
        </p:nvSpPr>
        <p:spPr>
          <a:xfrm>
            <a:off x="3975431" y="120289"/>
            <a:ext cx="4094391" cy="523220"/>
          </a:xfrm>
          <a:prstGeom prst="rect">
            <a:avLst/>
          </a:prstGeom>
        </p:spPr>
        <p:txBody>
          <a:bodyPr wrap="none">
            <a:spAutoFit/>
          </a:bodyPr>
          <a:lstStyle/>
          <a:p>
            <a:r>
              <a:rPr lang="ar-KW" sz="2800" b="1" dirty="0">
                <a:solidFill>
                  <a:schemeClr val="tx2"/>
                </a:solidFill>
                <a:latin typeface="Sakkal Majalla" pitchFamily="2" charset="-78"/>
                <a:cs typeface="mohammad bold art 1" pitchFamily="2" charset="-78"/>
              </a:rPr>
              <a:t>الخطوات – النموذج</a:t>
            </a:r>
            <a:r>
              <a:rPr lang="ar-KW" sz="2800" dirty="0"/>
              <a:t> </a:t>
            </a:r>
            <a:r>
              <a:rPr lang="ar-KW" sz="2800" b="1" dirty="0">
                <a:solidFill>
                  <a:schemeClr val="tx2"/>
                </a:solidFill>
                <a:latin typeface="Sakkal Majalla" pitchFamily="2" charset="-78"/>
                <a:cs typeface="mohammad bold art 1" pitchFamily="2" charset="-78"/>
              </a:rPr>
              <a:t>رقم </a:t>
            </a:r>
            <a:r>
              <a:rPr lang="ar-KW" sz="2800" b="1" dirty="0" smtClean="0">
                <a:solidFill>
                  <a:schemeClr val="tx2"/>
                </a:solidFill>
                <a:latin typeface="Sakkal Majalla" pitchFamily="2" charset="-78"/>
                <a:cs typeface="mohammad bold art 1" pitchFamily="2" charset="-78"/>
              </a:rPr>
              <a:t>(2) </a:t>
            </a:r>
            <a:endParaRPr lang="en-US" sz="2800" dirty="0"/>
          </a:p>
        </p:txBody>
      </p:sp>
      <p:pic>
        <p:nvPicPr>
          <p:cNvPr id="2" name="Picture 1"/>
          <p:cNvPicPr>
            <a:picLocks noChangeAspect="1"/>
          </p:cNvPicPr>
          <p:nvPr/>
        </p:nvPicPr>
        <p:blipFill>
          <a:blip r:embed="rId2"/>
          <a:stretch>
            <a:fillRect/>
          </a:stretch>
        </p:blipFill>
        <p:spPr>
          <a:xfrm>
            <a:off x="2094808" y="782148"/>
            <a:ext cx="8329872" cy="5297986"/>
          </a:xfrm>
          <a:prstGeom prst="rect">
            <a:avLst/>
          </a:prstGeom>
        </p:spPr>
      </p:pic>
    </p:spTree>
    <p:extLst>
      <p:ext uri="{BB962C8B-B14F-4D97-AF65-F5344CB8AC3E}">
        <p14:creationId xmlns:p14="http://schemas.microsoft.com/office/powerpoint/2010/main" val="838609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1928588" y="942267"/>
            <a:ext cx="8324157" cy="4883915"/>
          </a:xfrm>
          <a:prstGeom prst="rect">
            <a:avLst/>
          </a:prstGeom>
        </p:spPr>
      </p:pic>
    </p:spTree>
    <p:extLst>
      <p:ext uri="{BB962C8B-B14F-4D97-AF65-F5344CB8AC3E}">
        <p14:creationId xmlns:p14="http://schemas.microsoft.com/office/powerpoint/2010/main" val="1203838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831" y="190745"/>
            <a:ext cx="9144000" cy="492373"/>
          </a:xfrm>
        </p:spPr>
        <p:txBody>
          <a:bodyPr>
            <a:noAutofit/>
          </a:bodyPr>
          <a:lstStyle/>
          <a:p>
            <a:pPr algn="r"/>
            <a:r>
              <a:rPr lang="ar-KW" sz="3200" b="1" dirty="0" smtClean="0">
                <a:solidFill>
                  <a:schemeClr val="accent1">
                    <a:lumMod val="50000"/>
                  </a:schemeClr>
                </a:solidFill>
                <a:latin typeface="Calibri" pitchFamily="34" charset="0"/>
                <a:ea typeface="+mn-ea"/>
                <a:cs typeface="mohammad bold art 1" pitchFamily="2" charset="-78"/>
              </a:rPr>
              <a:t>الأجندة</a:t>
            </a:r>
            <a:endParaRPr lang="ar-KW" sz="3200" b="1" dirty="0">
              <a:solidFill>
                <a:schemeClr val="accent1">
                  <a:lumMod val="50000"/>
                </a:schemeClr>
              </a:solidFill>
              <a:latin typeface="Calibri" pitchFamily="34" charset="0"/>
              <a:ea typeface="+mn-ea"/>
              <a:cs typeface="mohammad bold art 1" pitchFamily="2" charset="-78"/>
            </a:endParaRPr>
          </a:p>
        </p:txBody>
      </p:sp>
      <p:cxnSp>
        <p:nvCxnSpPr>
          <p:cNvPr id="9" name="Straight Connector 8"/>
          <p:cNvCxnSpPr/>
          <p:nvPr/>
        </p:nvCxnSpPr>
        <p:spPr>
          <a:xfrm>
            <a:off x="-10666" y="807086"/>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7" name="Content Placeholder 2"/>
          <p:cNvSpPr txBox="1">
            <a:spLocks/>
          </p:cNvSpPr>
          <p:nvPr/>
        </p:nvSpPr>
        <p:spPr>
          <a:xfrm>
            <a:off x="3804459" y="1007227"/>
            <a:ext cx="7955280" cy="45681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rtl="1" fontAlgn="base">
              <a:spcBef>
                <a:spcPct val="0"/>
              </a:spcBef>
              <a:spcAft>
                <a:spcPts val="600"/>
              </a:spcAft>
              <a:buFont typeface="Wingdings" panose="05000000000000000000" pitchFamily="2" charset="2"/>
              <a:buChar char="Ø"/>
            </a:pPr>
            <a:endParaRPr lang="ar-KW" sz="500" b="1" dirty="0" smtClean="0">
              <a:solidFill>
                <a:srgbClr val="AE852D"/>
              </a:solidFill>
              <a:latin typeface="Calibri" pitchFamily="34" charset="0"/>
              <a:cs typeface="mohammad bold art 1" pitchFamily="2" charset="-78"/>
            </a:endParaRPr>
          </a:p>
          <a:p>
            <a:pPr marL="514350" indent="-514350" algn="r" rtl="1" fontAlgn="base">
              <a:spcBef>
                <a:spcPct val="0"/>
              </a:spcBef>
              <a:spcAft>
                <a:spcPts val="600"/>
              </a:spcAft>
              <a:buFont typeface="+mj-lt"/>
              <a:buAutoNum type="arabicPeriod"/>
            </a:pPr>
            <a:r>
              <a:rPr lang="ar-KW" sz="2800" b="1" dirty="0" smtClean="0">
                <a:solidFill>
                  <a:srgbClr val="AE852D"/>
                </a:solidFill>
                <a:latin typeface="Calibri" pitchFamily="34" charset="0"/>
                <a:cs typeface="mohammad bold art 1" pitchFamily="2" charset="-78"/>
              </a:rPr>
              <a:t>الية </a:t>
            </a:r>
            <a:r>
              <a:rPr lang="ar-KW" sz="2800" b="1" dirty="0" smtClean="0">
                <a:solidFill>
                  <a:srgbClr val="AE852D"/>
                </a:solidFill>
                <a:latin typeface="Calibri" pitchFamily="34" charset="0"/>
                <a:cs typeface="mohammad bold art 1" pitchFamily="2" charset="-78"/>
              </a:rPr>
              <a:t>إضافة الصلاحيات </a:t>
            </a:r>
            <a:endParaRPr lang="en-US" sz="2800" b="1" dirty="0" smtClean="0">
              <a:solidFill>
                <a:srgbClr val="AE852D"/>
              </a:solidFill>
              <a:latin typeface="Calibri" pitchFamily="34" charset="0"/>
              <a:cs typeface="mohammad bold art 1" pitchFamily="2" charset="-78"/>
            </a:endParaRPr>
          </a:p>
          <a:p>
            <a:pPr marL="514350" indent="-514350" algn="r" rtl="1" fontAlgn="base">
              <a:spcBef>
                <a:spcPct val="0"/>
              </a:spcBef>
              <a:spcAft>
                <a:spcPts val="600"/>
              </a:spcAft>
              <a:buFont typeface="+mj-lt"/>
              <a:buAutoNum type="arabicPeriod"/>
            </a:pPr>
            <a:r>
              <a:rPr lang="ar-KW" sz="2800" b="1" dirty="0" smtClean="0">
                <a:solidFill>
                  <a:srgbClr val="AE852D"/>
                </a:solidFill>
                <a:latin typeface="Calibri" pitchFamily="34" charset="0"/>
                <a:cs typeface="mohammad bold art 1" pitchFamily="2" charset="-78"/>
              </a:rPr>
              <a:t>نبذة </a:t>
            </a:r>
            <a:r>
              <a:rPr lang="ar-KW" sz="2800" b="1" dirty="0" smtClean="0">
                <a:solidFill>
                  <a:srgbClr val="AE852D"/>
                </a:solidFill>
                <a:latin typeface="Calibri" pitchFamily="34" charset="0"/>
                <a:cs typeface="mohammad bold art 1" pitchFamily="2" charset="-78"/>
              </a:rPr>
              <a:t>عن النظام الآلي لتقارير المحافظ الاستثمارية</a:t>
            </a:r>
          </a:p>
          <a:p>
            <a:pPr algn="r" rtl="1" fontAlgn="base">
              <a:spcBef>
                <a:spcPct val="0"/>
              </a:spcBef>
              <a:spcAft>
                <a:spcPts val="600"/>
              </a:spcAft>
              <a:buFont typeface="+mj-lt"/>
              <a:buAutoNum type="arabicPeriod"/>
            </a:pPr>
            <a:endParaRPr lang="ar-KW" sz="500" b="1" dirty="0">
              <a:solidFill>
                <a:srgbClr val="AE852D"/>
              </a:solidFill>
              <a:latin typeface="Calibri" pitchFamily="34" charset="0"/>
              <a:cs typeface="mohammad bold art 1" pitchFamily="2" charset="-78"/>
            </a:endParaRPr>
          </a:p>
          <a:p>
            <a:pPr marL="514350" indent="-514350" algn="r" rtl="1" fontAlgn="base">
              <a:spcBef>
                <a:spcPct val="0"/>
              </a:spcBef>
              <a:spcAft>
                <a:spcPts val="600"/>
              </a:spcAft>
              <a:buFont typeface="+mj-lt"/>
              <a:buAutoNum type="arabicPeriod"/>
            </a:pPr>
            <a:r>
              <a:rPr lang="ar-KW" sz="2800" b="1" dirty="0" smtClean="0">
                <a:solidFill>
                  <a:srgbClr val="AE852D"/>
                </a:solidFill>
                <a:latin typeface="Calibri" pitchFamily="34" charset="0"/>
                <a:cs typeface="mohammad bold art 1" pitchFamily="2" charset="-78"/>
              </a:rPr>
              <a:t>أهداف النظام الآلي لتقارير المحافظ الاستثمارية</a:t>
            </a:r>
          </a:p>
          <a:p>
            <a:pPr algn="r" rtl="1" fontAlgn="base">
              <a:spcBef>
                <a:spcPct val="0"/>
              </a:spcBef>
              <a:spcAft>
                <a:spcPts val="600"/>
              </a:spcAft>
              <a:buFont typeface="+mj-lt"/>
              <a:buAutoNum type="arabicPeriod"/>
            </a:pPr>
            <a:endParaRPr lang="ar-KW" sz="500" b="1" dirty="0">
              <a:solidFill>
                <a:srgbClr val="AE852D"/>
              </a:solidFill>
              <a:latin typeface="Calibri" pitchFamily="34" charset="0"/>
              <a:cs typeface="mohammad bold art 1" pitchFamily="2" charset="-78"/>
            </a:endParaRPr>
          </a:p>
          <a:p>
            <a:pPr marL="514350" indent="-514350" algn="r" rtl="1" fontAlgn="base">
              <a:spcBef>
                <a:spcPct val="0"/>
              </a:spcBef>
              <a:spcAft>
                <a:spcPts val="600"/>
              </a:spcAft>
              <a:buFont typeface="+mj-lt"/>
              <a:buAutoNum type="arabicPeriod"/>
            </a:pPr>
            <a:r>
              <a:rPr lang="ar-KW" sz="2800" b="1" dirty="0" smtClean="0">
                <a:solidFill>
                  <a:srgbClr val="AE852D"/>
                </a:solidFill>
                <a:latin typeface="Calibri" pitchFamily="34" charset="0"/>
                <a:cs typeface="mohammad bold art 1" pitchFamily="2" charset="-78"/>
              </a:rPr>
              <a:t>خدمات </a:t>
            </a:r>
            <a:r>
              <a:rPr lang="ar-KW" sz="2800" b="1" dirty="0">
                <a:solidFill>
                  <a:srgbClr val="AE852D"/>
                </a:solidFill>
                <a:latin typeface="Calibri" pitchFamily="34" charset="0"/>
                <a:cs typeface="mohammad bold art 1" pitchFamily="2" charset="-78"/>
              </a:rPr>
              <a:t>إدارة متابعة عمليات </a:t>
            </a:r>
            <a:r>
              <a:rPr lang="ar-KW" sz="2800" b="1" dirty="0" smtClean="0">
                <a:solidFill>
                  <a:srgbClr val="AE852D"/>
                </a:solidFill>
                <a:latin typeface="Calibri" pitchFamily="34" charset="0"/>
                <a:cs typeface="mohammad bold art 1" pitchFamily="2" charset="-78"/>
              </a:rPr>
              <a:t>الأسواق</a:t>
            </a:r>
            <a:endParaRPr lang="ar-KW" sz="2800" b="1" dirty="0">
              <a:solidFill>
                <a:srgbClr val="AE852D"/>
              </a:solidFill>
              <a:latin typeface="Calibri" pitchFamily="34" charset="0"/>
              <a:cs typeface="mohammad bold art 1" pitchFamily="2" charset="-78"/>
            </a:endParaRPr>
          </a:p>
          <a:p>
            <a:pPr marL="914400" lvl="1" indent="-514350" algn="r" rtl="1" fontAlgn="base">
              <a:spcBef>
                <a:spcPct val="0"/>
              </a:spcBef>
              <a:spcAft>
                <a:spcPts val="600"/>
              </a:spcAft>
              <a:buFont typeface="+mj-lt"/>
              <a:buAutoNum type="arabicPeriod"/>
            </a:pPr>
            <a:r>
              <a:rPr lang="ar-KW" sz="2400" dirty="0" smtClean="0">
                <a:solidFill>
                  <a:schemeClr val="accent1">
                    <a:lumMod val="50000"/>
                  </a:schemeClr>
                </a:solidFill>
                <a:latin typeface="Calibri" pitchFamily="34" charset="0"/>
                <a:cs typeface="mohammad bold art 1" pitchFamily="2" charset="-78"/>
              </a:rPr>
              <a:t>تقارير المحافظ الاستثمارية للأوراق المالية</a:t>
            </a:r>
          </a:p>
          <a:p>
            <a:pPr marL="914400" lvl="1" indent="-514350" algn="r" rtl="1" fontAlgn="base">
              <a:spcBef>
                <a:spcPct val="0"/>
              </a:spcBef>
              <a:spcAft>
                <a:spcPts val="600"/>
              </a:spcAft>
              <a:buAutoNum type="arabicPeriod"/>
            </a:pPr>
            <a:r>
              <a:rPr lang="ar-KW" sz="2400" dirty="0" smtClean="0">
                <a:solidFill>
                  <a:schemeClr val="accent1">
                    <a:lumMod val="50000"/>
                  </a:schemeClr>
                </a:solidFill>
                <a:latin typeface="Calibri" pitchFamily="34" charset="0"/>
                <a:cs typeface="mohammad bold art 1" pitchFamily="2" charset="-78"/>
              </a:rPr>
              <a:t>تقرير بأسماء الجهاز القائم المخول له إدارة المحافظ الاستثمارية</a:t>
            </a:r>
          </a:p>
          <a:p>
            <a:pPr marL="342900" lvl="1" indent="-342900" algn="r" rtl="1" fontAlgn="base">
              <a:spcBef>
                <a:spcPct val="0"/>
              </a:spcBef>
              <a:spcAft>
                <a:spcPts val="600"/>
              </a:spcAft>
              <a:buFont typeface="+mj-lt"/>
              <a:buAutoNum type="arabicPeriod"/>
            </a:pPr>
            <a:endParaRPr lang="ar-KW" sz="500" b="1" dirty="0" smtClean="0">
              <a:solidFill>
                <a:srgbClr val="AE852D"/>
              </a:solidFill>
              <a:latin typeface="Calibri" pitchFamily="34" charset="0"/>
              <a:cs typeface="mohammad bold art 1" pitchFamily="2" charset="-78"/>
            </a:endParaRPr>
          </a:p>
          <a:p>
            <a:pPr marL="0" lvl="1" indent="0" algn="r" rtl="1" fontAlgn="base">
              <a:spcBef>
                <a:spcPct val="0"/>
              </a:spcBef>
              <a:spcAft>
                <a:spcPts val="600"/>
              </a:spcAft>
              <a:buNone/>
            </a:pPr>
            <a:r>
              <a:rPr lang="en-US" b="1" dirty="0">
                <a:solidFill>
                  <a:srgbClr val="AE852D"/>
                </a:solidFill>
                <a:latin typeface="Calibri" pitchFamily="34" charset="0"/>
                <a:cs typeface="mohammad bold art 1" pitchFamily="2" charset="-78"/>
              </a:rPr>
              <a:t>5</a:t>
            </a:r>
            <a:r>
              <a:rPr lang="ar-KW" b="1" smtClean="0">
                <a:solidFill>
                  <a:srgbClr val="AE852D"/>
                </a:solidFill>
                <a:latin typeface="Calibri" pitchFamily="34" charset="0"/>
                <a:cs typeface="mohammad bold art 1" pitchFamily="2" charset="-78"/>
              </a:rPr>
              <a:t>. </a:t>
            </a:r>
            <a:r>
              <a:rPr lang="ar-KW" b="1" dirty="0" smtClean="0">
                <a:solidFill>
                  <a:srgbClr val="AE852D"/>
                </a:solidFill>
                <a:latin typeface="Calibri" pitchFamily="34" charset="0"/>
                <a:cs typeface="mohammad bold art 1" pitchFamily="2" charset="-78"/>
              </a:rPr>
              <a:t>نطاق </a:t>
            </a:r>
            <a:r>
              <a:rPr lang="ar-KW" b="1" dirty="0">
                <a:solidFill>
                  <a:srgbClr val="AE852D"/>
                </a:solidFill>
                <a:latin typeface="Calibri" pitchFamily="34" charset="0"/>
                <a:cs typeface="mohammad bold art 1" pitchFamily="2" charset="-78"/>
              </a:rPr>
              <a:t>حيز </a:t>
            </a:r>
            <a:r>
              <a:rPr lang="ar-KW" b="1" dirty="0" smtClean="0">
                <a:solidFill>
                  <a:srgbClr val="AE852D"/>
                </a:solidFill>
                <a:latin typeface="Calibri" pitchFamily="34" charset="0"/>
                <a:cs typeface="mohammad bold art 1" pitchFamily="2" charset="-78"/>
              </a:rPr>
              <a:t>التطبيق</a:t>
            </a:r>
            <a:endParaRPr lang="ar-KW" b="1" dirty="0" smtClean="0">
              <a:solidFill>
                <a:srgbClr val="AE852D"/>
              </a:solidFill>
              <a:latin typeface="Calibri" pitchFamily="34" charset="0"/>
              <a:cs typeface="mohammad bold art 1" pitchFamily="2" charset="-78"/>
            </a:endParaRPr>
          </a:p>
        </p:txBody>
      </p:sp>
    </p:spTree>
    <p:extLst>
      <p:ext uri="{BB962C8B-B14F-4D97-AF65-F5344CB8AC3E}">
        <p14:creationId xmlns:p14="http://schemas.microsoft.com/office/powerpoint/2010/main" val="157452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1920240" y="882022"/>
            <a:ext cx="8163964" cy="5089418"/>
          </a:xfrm>
          <a:prstGeom prst="rect">
            <a:avLst/>
          </a:prstGeom>
        </p:spPr>
      </p:pic>
    </p:spTree>
    <p:extLst>
      <p:ext uri="{BB962C8B-B14F-4D97-AF65-F5344CB8AC3E}">
        <p14:creationId xmlns:p14="http://schemas.microsoft.com/office/powerpoint/2010/main" val="2173589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6" name="Content Placeholder 2">
            <a:extLst>
              <a:ext uri="{FF2B5EF4-FFF2-40B4-BE49-F238E27FC236}">
                <a16:creationId xmlns:a16="http://schemas.microsoft.com/office/drawing/2014/main" id="{D0BE52C8-41AC-4501-BCDC-B01774204580}"/>
              </a:ext>
            </a:extLst>
          </p:cNvPr>
          <p:cNvSpPr txBox="1">
            <a:spLocks noGrp="1"/>
          </p:cNvSpPr>
          <p:nvPr>
            <p:ph type="subTitle" idx="1"/>
          </p:nvPr>
        </p:nvSpPr>
        <p:spPr>
          <a:xfrm>
            <a:off x="1305098" y="1060450"/>
            <a:ext cx="9362902" cy="440101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rtl="1"/>
            <a:r>
              <a:rPr lang="ar-KW" sz="2200" b="1" u="sng" dirty="0" smtClean="0">
                <a:solidFill>
                  <a:srgbClr val="C08E00"/>
                </a:solidFill>
                <a:latin typeface="Sakkal Majalla" panose="02000000000000000000" pitchFamily="2" charset="-78"/>
                <a:cs typeface="mohammad bold art 1" pitchFamily="2" charset="-78"/>
              </a:rPr>
              <a:t>النموذج رقم (</a:t>
            </a:r>
            <a:r>
              <a:rPr lang="en-US" sz="2200" b="1" u="sng" dirty="0" smtClean="0">
                <a:solidFill>
                  <a:srgbClr val="C08E00"/>
                </a:solidFill>
                <a:latin typeface="Sakkal Majalla" panose="02000000000000000000" pitchFamily="2" charset="-78"/>
                <a:cs typeface="mohammad bold art 1" pitchFamily="2" charset="-78"/>
              </a:rPr>
              <a:t>3</a:t>
            </a:r>
            <a:r>
              <a:rPr lang="ar-KW" sz="2200" b="1" u="sng" dirty="0" smtClean="0">
                <a:solidFill>
                  <a:srgbClr val="C08E00"/>
                </a:solidFill>
                <a:latin typeface="Sakkal Majalla" panose="02000000000000000000" pitchFamily="2" charset="-78"/>
                <a:cs typeface="mohammad bold art 1" pitchFamily="2" charset="-78"/>
              </a:rPr>
              <a:t>) </a:t>
            </a:r>
            <a:r>
              <a:rPr lang="ar-KW" sz="2200" b="1" u="sng" dirty="0">
                <a:solidFill>
                  <a:srgbClr val="C08E00"/>
                </a:solidFill>
                <a:latin typeface="Sakkal Majalla" panose="02000000000000000000" pitchFamily="2" charset="-78"/>
                <a:cs typeface="mohammad bold art 1" pitchFamily="2" charset="-78"/>
              </a:rPr>
              <a:t>هو تقرير يوضح التداولات التي تتم من قبل موظفي وأعضاء مجلس إدارة الشخص المرخص له على المحافظ الاستثمارية للأوراق المالية لدى الشخص المرخص له.</a:t>
            </a:r>
          </a:p>
          <a:p>
            <a:pPr algn="just" rtl="1"/>
            <a:endParaRPr lang="ar-KW" sz="2200" dirty="0">
              <a:solidFill>
                <a:schemeClr val="accent1">
                  <a:lumMod val="50000"/>
                </a:schemeClr>
              </a:solidFill>
              <a:cs typeface="mohammad bold art 1" pitchFamily="2" charset="-78"/>
            </a:endParaRPr>
          </a:p>
          <a:p>
            <a:pPr lvl="1" algn="just" rtl="1"/>
            <a:endParaRPr lang="ar-KW" sz="2200" b="1" u="sng" dirty="0">
              <a:solidFill>
                <a:srgbClr val="C08E00"/>
              </a:solidFill>
              <a:latin typeface="Sakkal Majalla" panose="02000000000000000000" pitchFamily="2" charset="-78"/>
              <a:cs typeface="mohammad bold art 1" pitchFamily="2" charset="-78"/>
            </a:endParaRPr>
          </a:p>
          <a:p>
            <a:pPr marL="342900" indent="-342900" algn="just" rtl="1">
              <a:buFont typeface="Wingdings" panose="05000000000000000000" pitchFamily="2" charset="2"/>
              <a:buChar char="v"/>
            </a:pPr>
            <a:r>
              <a:rPr lang="ar-KW" sz="2200" dirty="0">
                <a:solidFill>
                  <a:schemeClr val="accent1">
                    <a:lumMod val="50000"/>
                  </a:schemeClr>
                </a:solidFill>
                <a:cs typeface="mohammad bold art 1" pitchFamily="2" charset="-78"/>
              </a:rPr>
              <a:t>يتم تقديم هذا النموذج من خلال اختيار "نموذج 3" من قائمة الخدمات.</a:t>
            </a:r>
          </a:p>
          <a:p>
            <a:pPr algn="just" rtl="1"/>
            <a:endParaRPr lang="ar-KW" sz="2200" dirty="0">
              <a:solidFill>
                <a:schemeClr val="accent1">
                  <a:lumMod val="50000"/>
                </a:schemeClr>
              </a:solidFill>
              <a:cs typeface="mohammad bold art 1" pitchFamily="2" charset="-78"/>
            </a:endParaRPr>
          </a:p>
          <a:p>
            <a:pPr marL="342900" indent="-342900" algn="just" rtl="1">
              <a:buFont typeface="Wingdings" panose="05000000000000000000" pitchFamily="2" charset="2"/>
              <a:buChar char="v"/>
            </a:pPr>
            <a:r>
              <a:rPr lang="ar-KW" sz="2200" u="sng" dirty="0">
                <a:solidFill>
                  <a:schemeClr val="accent1">
                    <a:lumMod val="50000"/>
                  </a:schemeClr>
                </a:solidFill>
                <a:cs typeface="mohammad bold art 1" pitchFamily="2" charset="-78"/>
              </a:rPr>
              <a:t>عند تعبئة النموذج، يتعين مراعاة الجوانب التالية:</a:t>
            </a:r>
          </a:p>
          <a:p>
            <a:pPr marL="457200" indent="-457200" algn="just" rtl="1">
              <a:buFont typeface="+mj-lt"/>
              <a:buAutoNum type="arabicParenR"/>
            </a:pPr>
            <a:r>
              <a:rPr lang="ar-KW" sz="2200" dirty="0">
                <a:solidFill>
                  <a:schemeClr val="accent1">
                    <a:lumMod val="50000"/>
                  </a:schemeClr>
                </a:solidFill>
                <a:cs typeface="mohammad bold art 1" pitchFamily="2" charset="-78"/>
              </a:rPr>
              <a:t>تاريخ إنشاء المحفظة الاستثمارية يكون بهذه الصيغة (</a:t>
            </a:r>
            <a:r>
              <a:rPr lang="en-US" sz="2200" dirty="0">
                <a:solidFill>
                  <a:schemeClr val="accent1">
                    <a:lumMod val="50000"/>
                  </a:schemeClr>
                </a:solidFill>
                <a:cs typeface="mohammad bold art 1" pitchFamily="2" charset="-78"/>
              </a:rPr>
              <a:t>DD_MM_YYYY</a:t>
            </a:r>
            <a:r>
              <a:rPr lang="ar-KW" sz="2200" dirty="0">
                <a:solidFill>
                  <a:schemeClr val="accent1">
                    <a:lumMod val="50000"/>
                  </a:schemeClr>
                </a:solidFill>
                <a:cs typeface="mohammad bold art 1" pitchFamily="2" charset="-78"/>
              </a:rPr>
              <a:t>)</a:t>
            </a:r>
          </a:p>
          <a:p>
            <a:pPr marL="457200" indent="-457200" algn="just" rtl="1">
              <a:buFont typeface="+mj-lt"/>
              <a:buAutoNum type="arabicParenR"/>
            </a:pPr>
            <a:r>
              <a:rPr lang="ar-KW" sz="2200" dirty="0">
                <a:solidFill>
                  <a:schemeClr val="accent1">
                    <a:lumMod val="50000"/>
                  </a:schemeClr>
                </a:solidFill>
                <a:cs typeface="mohammad bold art 1" pitchFamily="2" charset="-78"/>
              </a:rPr>
              <a:t>إدخال السعر كعدد عشري.</a:t>
            </a:r>
          </a:p>
          <a:p>
            <a:pPr marL="457200" indent="-457200" algn="just" rtl="1">
              <a:buFont typeface="+mj-lt"/>
              <a:buAutoNum type="arabicParenR"/>
            </a:pPr>
            <a:r>
              <a:rPr lang="ar-KW" sz="2200" dirty="0">
                <a:solidFill>
                  <a:schemeClr val="accent1">
                    <a:lumMod val="50000"/>
                  </a:schemeClr>
                </a:solidFill>
                <a:cs typeface="mohammad bold art 1" pitchFamily="2" charset="-78"/>
              </a:rPr>
              <a:t>ألا يتم إدخال فواصل (،) في خانة "الكمية".</a:t>
            </a:r>
          </a:p>
          <a:p>
            <a:pPr marL="457200" indent="-457200" algn="just" rtl="1">
              <a:buFont typeface="+mj-lt"/>
              <a:buAutoNum type="arabicParenR"/>
            </a:pPr>
            <a:endParaRPr lang="ar-KW" sz="2200" dirty="0">
              <a:solidFill>
                <a:schemeClr val="accent1">
                  <a:lumMod val="50000"/>
                </a:schemeClr>
              </a:solidFill>
              <a:cs typeface="mohammad bold art 1" pitchFamily="2" charset="-78"/>
            </a:endParaRPr>
          </a:p>
          <a:p>
            <a:pPr algn="r" rtl="1"/>
            <a:endParaRPr lang="en-US" sz="2200" dirty="0">
              <a:solidFill>
                <a:schemeClr val="accent1">
                  <a:lumMod val="50000"/>
                </a:schemeClr>
              </a:solidFill>
              <a:cs typeface="mohammad bold art 1" pitchFamily="2" charset="-78"/>
            </a:endParaRPr>
          </a:p>
          <a:p>
            <a:pPr lvl="1" algn="just" rtl="1"/>
            <a:endParaRPr lang="ar-KW" sz="2200" b="1" u="sng" dirty="0">
              <a:solidFill>
                <a:srgbClr val="C08E00"/>
              </a:solidFill>
              <a:latin typeface="Sakkal Majalla" panose="02000000000000000000" pitchFamily="2" charset="-78"/>
              <a:cs typeface="mohammad bold art 1" pitchFamily="2" charset="-78"/>
            </a:endParaRPr>
          </a:p>
        </p:txBody>
      </p:sp>
    </p:spTree>
    <p:extLst>
      <p:ext uri="{BB962C8B-B14F-4D97-AF65-F5344CB8AC3E}">
        <p14:creationId xmlns:p14="http://schemas.microsoft.com/office/powerpoint/2010/main" val="3993102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4" name="Subtitle 3"/>
          <p:cNvSpPr>
            <a:spLocks noGrp="1"/>
          </p:cNvSpPr>
          <p:nvPr>
            <p:ph type="subTitle" idx="1"/>
          </p:nvPr>
        </p:nvSpPr>
        <p:spPr>
          <a:xfrm>
            <a:off x="1524000" y="1061049"/>
            <a:ext cx="9144000" cy="4196751"/>
          </a:xfrm>
        </p:spPr>
        <p:txBody>
          <a:bodyPr/>
          <a:lstStyle/>
          <a:p>
            <a:endParaRPr lang="en-US" dirty="0"/>
          </a:p>
        </p:txBody>
      </p:sp>
      <p:sp>
        <p:nvSpPr>
          <p:cNvPr id="5" name="Rectangle 4"/>
          <p:cNvSpPr/>
          <p:nvPr/>
        </p:nvSpPr>
        <p:spPr>
          <a:xfrm>
            <a:off x="3975431" y="120289"/>
            <a:ext cx="4094391" cy="523220"/>
          </a:xfrm>
          <a:prstGeom prst="rect">
            <a:avLst/>
          </a:prstGeom>
        </p:spPr>
        <p:txBody>
          <a:bodyPr wrap="none">
            <a:spAutoFit/>
          </a:bodyPr>
          <a:lstStyle/>
          <a:p>
            <a:r>
              <a:rPr lang="ar-KW" sz="2800" b="1" dirty="0">
                <a:solidFill>
                  <a:schemeClr val="tx2"/>
                </a:solidFill>
                <a:latin typeface="Sakkal Majalla" pitchFamily="2" charset="-78"/>
                <a:cs typeface="mohammad bold art 1" pitchFamily="2" charset="-78"/>
              </a:rPr>
              <a:t>الخطوات – النموذج</a:t>
            </a:r>
            <a:r>
              <a:rPr lang="ar-KW" sz="2800" dirty="0"/>
              <a:t> </a:t>
            </a:r>
            <a:r>
              <a:rPr lang="ar-KW" sz="2800" b="1" dirty="0">
                <a:solidFill>
                  <a:schemeClr val="tx2"/>
                </a:solidFill>
                <a:latin typeface="Sakkal Majalla" pitchFamily="2" charset="-78"/>
                <a:cs typeface="mohammad bold art 1" pitchFamily="2" charset="-78"/>
              </a:rPr>
              <a:t>رقم </a:t>
            </a:r>
            <a:r>
              <a:rPr lang="ar-KW" sz="2800" b="1" dirty="0" smtClean="0">
                <a:solidFill>
                  <a:schemeClr val="tx2"/>
                </a:solidFill>
                <a:latin typeface="Sakkal Majalla" pitchFamily="2" charset="-78"/>
                <a:cs typeface="mohammad bold art 1" pitchFamily="2" charset="-78"/>
              </a:rPr>
              <a:t>(3) </a:t>
            </a:r>
            <a:endParaRPr lang="en-US" sz="2800" dirty="0"/>
          </a:p>
        </p:txBody>
      </p:sp>
      <p:pic>
        <p:nvPicPr>
          <p:cNvPr id="3" name="Picture 2"/>
          <p:cNvPicPr>
            <a:picLocks noChangeAspect="1"/>
          </p:cNvPicPr>
          <p:nvPr/>
        </p:nvPicPr>
        <p:blipFill>
          <a:blip r:embed="rId2"/>
          <a:stretch>
            <a:fillRect/>
          </a:stretch>
        </p:blipFill>
        <p:spPr>
          <a:xfrm>
            <a:off x="1762298" y="782148"/>
            <a:ext cx="8279043" cy="5234492"/>
          </a:xfrm>
          <a:prstGeom prst="rect">
            <a:avLst/>
          </a:prstGeom>
        </p:spPr>
      </p:pic>
    </p:spTree>
    <p:extLst>
      <p:ext uri="{BB962C8B-B14F-4D97-AF65-F5344CB8AC3E}">
        <p14:creationId xmlns:p14="http://schemas.microsoft.com/office/powerpoint/2010/main" val="1920932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2177934" y="914829"/>
            <a:ext cx="8142576" cy="4849787"/>
          </a:xfrm>
          <a:prstGeom prst="rect">
            <a:avLst/>
          </a:prstGeom>
        </p:spPr>
      </p:pic>
    </p:spTree>
    <p:extLst>
      <p:ext uri="{BB962C8B-B14F-4D97-AF65-F5344CB8AC3E}">
        <p14:creationId xmlns:p14="http://schemas.microsoft.com/office/powerpoint/2010/main" val="2041675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1787236" y="782148"/>
            <a:ext cx="7928350" cy="5207911"/>
          </a:xfrm>
          <a:prstGeom prst="rect">
            <a:avLst/>
          </a:prstGeom>
        </p:spPr>
      </p:pic>
    </p:spTree>
    <p:extLst>
      <p:ext uri="{BB962C8B-B14F-4D97-AF65-F5344CB8AC3E}">
        <p14:creationId xmlns:p14="http://schemas.microsoft.com/office/powerpoint/2010/main" val="1126264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5" name="Content Placeholder 2">
            <a:extLst>
              <a:ext uri="{FF2B5EF4-FFF2-40B4-BE49-F238E27FC236}">
                <a16:creationId xmlns:a16="http://schemas.microsoft.com/office/drawing/2014/main" id="{D0BE52C8-41AC-4501-BCDC-B01774204580}"/>
              </a:ext>
            </a:extLst>
          </p:cNvPr>
          <p:cNvSpPr txBox="1">
            <a:spLocks/>
          </p:cNvSpPr>
          <p:nvPr/>
        </p:nvSpPr>
        <p:spPr>
          <a:xfrm>
            <a:off x="1782883" y="1102766"/>
            <a:ext cx="8078977" cy="4645138"/>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rtl="1"/>
            <a:r>
              <a:rPr lang="ar-KW" sz="2200" b="1" u="sng" dirty="0" smtClean="0">
                <a:solidFill>
                  <a:srgbClr val="C08E00"/>
                </a:solidFill>
                <a:latin typeface="Sakkal Majalla" panose="02000000000000000000" pitchFamily="2" charset="-78"/>
                <a:cs typeface="mohammad bold art 1" pitchFamily="2" charset="-78"/>
              </a:rPr>
              <a:t>النموذج رقم (</a:t>
            </a:r>
            <a:r>
              <a:rPr lang="en-US" sz="2200" b="1" u="sng" dirty="0" smtClean="0">
                <a:solidFill>
                  <a:srgbClr val="C08E00"/>
                </a:solidFill>
                <a:latin typeface="Sakkal Majalla" panose="02000000000000000000" pitchFamily="2" charset="-78"/>
                <a:cs typeface="mohammad bold art 1" pitchFamily="2" charset="-78"/>
              </a:rPr>
              <a:t>4</a:t>
            </a:r>
            <a:r>
              <a:rPr lang="ar-KW" sz="2200" b="1" u="sng" dirty="0" smtClean="0">
                <a:solidFill>
                  <a:srgbClr val="C08E00"/>
                </a:solidFill>
                <a:latin typeface="Sakkal Majalla" panose="02000000000000000000" pitchFamily="2" charset="-78"/>
                <a:cs typeface="mohammad bold art 1" pitchFamily="2" charset="-78"/>
              </a:rPr>
              <a:t>) </a:t>
            </a:r>
            <a:r>
              <a:rPr lang="ar-KW" sz="2200" b="1" u="sng" dirty="0">
                <a:solidFill>
                  <a:srgbClr val="C08E00"/>
                </a:solidFill>
                <a:latin typeface="Sakkal Majalla" panose="02000000000000000000" pitchFamily="2" charset="-78"/>
                <a:cs typeface="mohammad bold art 1" pitchFamily="2" charset="-78"/>
              </a:rPr>
              <a:t>هو تقرير يوضح التداولات التي تتم من قبل عملاء المحافظ الاستثمارية على الأوراق المالية المصدرة من الشخص المرخص له أو الشركة الأم أو الشركات التابعة أو الزميلة.</a:t>
            </a:r>
          </a:p>
          <a:p>
            <a:pPr algn="just" rtl="1"/>
            <a:endParaRPr lang="ar-KW" sz="2200" dirty="0">
              <a:solidFill>
                <a:schemeClr val="accent1">
                  <a:lumMod val="50000"/>
                </a:schemeClr>
              </a:solidFill>
              <a:cs typeface="mohammad bold art 1" pitchFamily="2" charset="-78"/>
            </a:endParaRPr>
          </a:p>
          <a:p>
            <a:pPr lvl="1" algn="just" rtl="1"/>
            <a:endParaRPr lang="ar-KW" sz="2200" b="1" u="sng" dirty="0">
              <a:solidFill>
                <a:srgbClr val="C08E00"/>
              </a:solidFill>
              <a:latin typeface="Sakkal Majalla" panose="02000000000000000000" pitchFamily="2" charset="-78"/>
              <a:cs typeface="mohammad bold art 1" pitchFamily="2" charset="-78"/>
            </a:endParaRPr>
          </a:p>
          <a:p>
            <a:pPr marL="342900" indent="-342900" algn="just" rtl="1">
              <a:buFont typeface="Wingdings" panose="05000000000000000000" pitchFamily="2" charset="2"/>
              <a:buChar char="v"/>
            </a:pPr>
            <a:r>
              <a:rPr lang="ar-KW" sz="2200" dirty="0">
                <a:solidFill>
                  <a:schemeClr val="accent1">
                    <a:lumMod val="50000"/>
                  </a:schemeClr>
                </a:solidFill>
                <a:cs typeface="mohammad bold art 1" pitchFamily="2" charset="-78"/>
              </a:rPr>
              <a:t>يتم تقديم هذا النموذج من خلال اختيار "نموذج </a:t>
            </a:r>
            <a:r>
              <a:rPr lang="en-US" sz="2200" dirty="0" smtClean="0">
                <a:solidFill>
                  <a:schemeClr val="accent1">
                    <a:lumMod val="50000"/>
                  </a:schemeClr>
                </a:solidFill>
                <a:cs typeface="mohammad bold art 1" pitchFamily="2" charset="-78"/>
              </a:rPr>
              <a:t>4</a:t>
            </a:r>
            <a:r>
              <a:rPr lang="ar-KW" sz="2200" dirty="0" smtClean="0">
                <a:solidFill>
                  <a:schemeClr val="accent1">
                    <a:lumMod val="50000"/>
                  </a:schemeClr>
                </a:solidFill>
                <a:cs typeface="mohammad bold art 1" pitchFamily="2" charset="-78"/>
              </a:rPr>
              <a:t>" </a:t>
            </a:r>
            <a:r>
              <a:rPr lang="ar-KW" sz="2200" dirty="0">
                <a:solidFill>
                  <a:schemeClr val="accent1">
                    <a:lumMod val="50000"/>
                  </a:schemeClr>
                </a:solidFill>
                <a:cs typeface="mohammad bold art 1" pitchFamily="2" charset="-78"/>
              </a:rPr>
              <a:t>من قائمة الخدمات.</a:t>
            </a:r>
          </a:p>
          <a:p>
            <a:pPr algn="just" rtl="1"/>
            <a:endParaRPr lang="ar-KW" sz="2200" dirty="0">
              <a:solidFill>
                <a:schemeClr val="accent1">
                  <a:lumMod val="50000"/>
                </a:schemeClr>
              </a:solidFill>
              <a:cs typeface="mohammad bold art 1" pitchFamily="2" charset="-78"/>
            </a:endParaRPr>
          </a:p>
          <a:p>
            <a:pPr marL="342900" indent="-342900" algn="just" rtl="1">
              <a:buFont typeface="Wingdings" panose="05000000000000000000" pitchFamily="2" charset="2"/>
              <a:buChar char="v"/>
            </a:pPr>
            <a:r>
              <a:rPr lang="ar-KW" sz="2200" u="sng" dirty="0">
                <a:solidFill>
                  <a:schemeClr val="accent1">
                    <a:lumMod val="50000"/>
                  </a:schemeClr>
                </a:solidFill>
                <a:cs typeface="mohammad bold art 1" pitchFamily="2" charset="-78"/>
              </a:rPr>
              <a:t>عند تعبئة النموذج، يتعين مراعاة الجوانب التالية:</a:t>
            </a:r>
          </a:p>
          <a:p>
            <a:pPr marL="457200" indent="-457200" algn="just" rtl="1">
              <a:buFont typeface="+mj-lt"/>
              <a:buAutoNum type="arabicParenR"/>
            </a:pPr>
            <a:r>
              <a:rPr lang="ar-KW" sz="2200" dirty="0">
                <a:solidFill>
                  <a:schemeClr val="accent1">
                    <a:lumMod val="50000"/>
                  </a:schemeClr>
                </a:solidFill>
                <a:cs typeface="mohammad bold art 1" pitchFamily="2" charset="-78"/>
              </a:rPr>
              <a:t>تاريخ إنشاء المحفظة الاستثمارية يكون بهذه الصيغة (</a:t>
            </a:r>
            <a:r>
              <a:rPr lang="en-US" sz="2200" dirty="0">
                <a:solidFill>
                  <a:schemeClr val="accent1">
                    <a:lumMod val="50000"/>
                  </a:schemeClr>
                </a:solidFill>
                <a:cs typeface="mohammad bold art 1" pitchFamily="2" charset="-78"/>
              </a:rPr>
              <a:t>DD_MM_YYYY</a:t>
            </a:r>
            <a:r>
              <a:rPr lang="ar-KW" sz="2200" dirty="0">
                <a:solidFill>
                  <a:schemeClr val="accent1">
                    <a:lumMod val="50000"/>
                  </a:schemeClr>
                </a:solidFill>
                <a:cs typeface="mohammad bold art 1" pitchFamily="2" charset="-78"/>
              </a:rPr>
              <a:t>)</a:t>
            </a:r>
          </a:p>
          <a:p>
            <a:pPr marL="457200" indent="-457200" algn="just" rtl="1">
              <a:buFont typeface="+mj-lt"/>
              <a:buAutoNum type="arabicParenR"/>
            </a:pPr>
            <a:r>
              <a:rPr lang="ar-KW" sz="2200" dirty="0">
                <a:solidFill>
                  <a:schemeClr val="accent1">
                    <a:lumMod val="50000"/>
                  </a:schemeClr>
                </a:solidFill>
                <a:cs typeface="mohammad bold art 1" pitchFamily="2" charset="-78"/>
              </a:rPr>
              <a:t>إدخال السعر كعدد عشري.</a:t>
            </a:r>
          </a:p>
          <a:p>
            <a:pPr marL="457200" indent="-457200" algn="just" rtl="1">
              <a:buFont typeface="+mj-lt"/>
              <a:buAutoNum type="arabicParenR"/>
            </a:pPr>
            <a:r>
              <a:rPr lang="ar-KW" sz="2200" dirty="0">
                <a:solidFill>
                  <a:schemeClr val="accent1">
                    <a:lumMod val="50000"/>
                  </a:schemeClr>
                </a:solidFill>
                <a:cs typeface="mohammad bold art 1" pitchFamily="2" charset="-78"/>
              </a:rPr>
              <a:t>ألا يتم إدخال فواصل (،) في خانة "الكمية".</a:t>
            </a:r>
          </a:p>
          <a:p>
            <a:pPr marL="457200" indent="-457200" algn="just" rtl="1">
              <a:buFont typeface="+mj-lt"/>
              <a:buAutoNum type="arabicParenR"/>
            </a:pPr>
            <a:endParaRPr lang="ar-KW" sz="2200" dirty="0">
              <a:solidFill>
                <a:schemeClr val="accent1">
                  <a:lumMod val="50000"/>
                </a:schemeClr>
              </a:solidFill>
              <a:cs typeface="mohammad bold art 1" pitchFamily="2" charset="-78"/>
            </a:endParaRPr>
          </a:p>
          <a:p>
            <a:pPr algn="r" rtl="1"/>
            <a:endParaRPr lang="en-US" sz="2200" dirty="0">
              <a:solidFill>
                <a:schemeClr val="accent1">
                  <a:lumMod val="50000"/>
                </a:schemeClr>
              </a:solidFill>
              <a:cs typeface="mohammad bold art 1" pitchFamily="2" charset="-78"/>
            </a:endParaRPr>
          </a:p>
          <a:p>
            <a:pPr lvl="1" algn="just" rtl="1"/>
            <a:endParaRPr lang="ar-KW" sz="2200" b="1" u="sng" dirty="0">
              <a:solidFill>
                <a:srgbClr val="C08E00"/>
              </a:solidFill>
              <a:latin typeface="Sakkal Majalla" panose="02000000000000000000" pitchFamily="2" charset="-78"/>
              <a:cs typeface="mohammad bold art 1" pitchFamily="2" charset="-78"/>
            </a:endParaRPr>
          </a:p>
        </p:txBody>
      </p:sp>
    </p:spTree>
    <p:extLst>
      <p:ext uri="{BB962C8B-B14F-4D97-AF65-F5344CB8AC3E}">
        <p14:creationId xmlns:p14="http://schemas.microsoft.com/office/powerpoint/2010/main" val="3818034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7" name="Rectangle 6"/>
          <p:cNvSpPr/>
          <p:nvPr/>
        </p:nvSpPr>
        <p:spPr>
          <a:xfrm>
            <a:off x="3975431" y="120289"/>
            <a:ext cx="4094391" cy="523220"/>
          </a:xfrm>
          <a:prstGeom prst="rect">
            <a:avLst/>
          </a:prstGeom>
        </p:spPr>
        <p:txBody>
          <a:bodyPr wrap="none">
            <a:spAutoFit/>
          </a:bodyPr>
          <a:lstStyle/>
          <a:p>
            <a:r>
              <a:rPr lang="ar-KW" sz="2800" b="1" dirty="0">
                <a:solidFill>
                  <a:schemeClr val="tx2"/>
                </a:solidFill>
                <a:latin typeface="Sakkal Majalla" pitchFamily="2" charset="-78"/>
                <a:cs typeface="mohammad bold art 1" pitchFamily="2" charset="-78"/>
              </a:rPr>
              <a:t>الخطوات – النموذج</a:t>
            </a:r>
            <a:r>
              <a:rPr lang="ar-KW" sz="2800" dirty="0"/>
              <a:t> </a:t>
            </a:r>
            <a:r>
              <a:rPr lang="ar-KW" sz="2800" b="1" dirty="0">
                <a:solidFill>
                  <a:schemeClr val="tx2"/>
                </a:solidFill>
                <a:latin typeface="Sakkal Majalla" pitchFamily="2" charset="-78"/>
                <a:cs typeface="mohammad bold art 1" pitchFamily="2" charset="-78"/>
              </a:rPr>
              <a:t>رقم </a:t>
            </a:r>
            <a:r>
              <a:rPr lang="ar-KW" sz="2800" b="1" dirty="0" smtClean="0">
                <a:solidFill>
                  <a:schemeClr val="tx2"/>
                </a:solidFill>
                <a:latin typeface="Sakkal Majalla" pitchFamily="2" charset="-78"/>
                <a:cs typeface="mohammad bold art 1" pitchFamily="2" charset="-78"/>
              </a:rPr>
              <a:t>(4) </a:t>
            </a:r>
            <a:endParaRPr lang="en-US" sz="2800" dirty="0"/>
          </a:p>
        </p:txBody>
      </p:sp>
      <p:pic>
        <p:nvPicPr>
          <p:cNvPr id="3" name="Picture 2"/>
          <p:cNvPicPr>
            <a:picLocks noChangeAspect="1"/>
          </p:cNvPicPr>
          <p:nvPr/>
        </p:nvPicPr>
        <p:blipFill>
          <a:blip r:embed="rId2"/>
          <a:stretch>
            <a:fillRect/>
          </a:stretch>
        </p:blipFill>
        <p:spPr>
          <a:xfrm>
            <a:off x="1915143" y="782148"/>
            <a:ext cx="8214966" cy="5212618"/>
          </a:xfrm>
          <a:prstGeom prst="rect">
            <a:avLst/>
          </a:prstGeom>
        </p:spPr>
      </p:pic>
    </p:spTree>
    <p:extLst>
      <p:ext uri="{BB962C8B-B14F-4D97-AF65-F5344CB8AC3E}">
        <p14:creationId xmlns:p14="http://schemas.microsoft.com/office/powerpoint/2010/main" val="3041108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1482688" y="782148"/>
            <a:ext cx="9215957" cy="5226070"/>
          </a:xfrm>
          <a:prstGeom prst="rect">
            <a:avLst/>
          </a:prstGeom>
        </p:spPr>
      </p:pic>
    </p:spTree>
    <p:extLst>
      <p:ext uri="{BB962C8B-B14F-4D97-AF65-F5344CB8AC3E}">
        <p14:creationId xmlns:p14="http://schemas.microsoft.com/office/powerpoint/2010/main" val="2027199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2327079" y="900690"/>
            <a:ext cx="7527175" cy="4887046"/>
          </a:xfrm>
          <a:prstGeom prst="rect">
            <a:avLst/>
          </a:prstGeom>
        </p:spPr>
      </p:pic>
    </p:spTree>
    <p:extLst>
      <p:ext uri="{BB962C8B-B14F-4D97-AF65-F5344CB8AC3E}">
        <p14:creationId xmlns:p14="http://schemas.microsoft.com/office/powerpoint/2010/main" val="3260942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5" name="Content Placeholder 2">
            <a:extLst>
              <a:ext uri="{FF2B5EF4-FFF2-40B4-BE49-F238E27FC236}">
                <a16:creationId xmlns:a16="http://schemas.microsoft.com/office/drawing/2014/main" id="{D0BE52C8-41AC-4501-BCDC-B01774204580}"/>
              </a:ext>
            </a:extLst>
          </p:cNvPr>
          <p:cNvSpPr txBox="1">
            <a:spLocks/>
          </p:cNvSpPr>
          <p:nvPr/>
        </p:nvSpPr>
        <p:spPr>
          <a:xfrm>
            <a:off x="1616629" y="1061203"/>
            <a:ext cx="8078977" cy="4645138"/>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rtl="1"/>
            <a:r>
              <a:rPr lang="ar-KW" sz="2200" b="1" u="sng" dirty="0" smtClean="0">
                <a:solidFill>
                  <a:srgbClr val="C08E00"/>
                </a:solidFill>
                <a:latin typeface="Sakkal Majalla" panose="02000000000000000000" pitchFamily="2" charset="-78"/>
                <a:cs typeface="mohammad bold art 1" pitchFamily="2" charset="-78"/>
              </a:rPr>
              <a:t>النموذج رقم (</a:t>
            </a:r>
            <a:r>
              <a:rPr lang="en-US" sz="2200" b="1" u="sng" dirty="0" smtClean="0">
                <a:solidFill>
                  <a:srgbClr val="C08E00"/>
                </a:solidFill>
                <a:latin typeface="Sakkal Majalla" panose="02000000000000000000" pitchFamily="2" charset="-78"/>
                <a:cs typeface="mohammad bold art 1" pitchFamily="2" charset="-78"/>
              </a:rPr>
              <a:t>5</a:t>
            </a:r>
            <a:r>
              <a:rPr lang="ar-KW" sz="2200" b="1" u="sng" dirty="0" smtClean="0">
                <a:solidFill>
                  <a:srgbClr val="C08E00"/>
                </a:solidFill>
                <a:latin typeface="Sakkal Majalla" panose="02000000000000000000" pitchFamily="2" charset="-78"/>
                <a:cs typeface="mohammad bold art 1" pitchFamily="2" charset="-78"/>
              </a:rPr>
              <a:t>) </a:t>
            </a:r>
            <a:r>
              <a:rPr lang="ar-KW" sz="2200" b="1" u="sng" dirty="0">
                <a:solidFill>
                  <a:srgbClr val="C08E00"/>
                </a:solidFill>
                <a:latin typeface="Sakkal Majalla" panose="02000000000000000000" pitchFamily="2" charset="-78"/>
                <a:cs typeface="mohammad bold art 1" pitchFamily="2" charset="-78"/>
              </a:rPr>
              <a:t>هو تقرير يوضح التداولات التي تتم من قبل عملاء المحافظ الاستثمارية الأجانب (غير الكويتيين) على الأوراق المالية المدرجة بالبورصة.</a:t>
            </a:r>
          </a:p>
          <a:p>
            <a:pPr algn="just" rtl="1"/>
            <a:endParaRPr lang="ar-KW" sz="2200" dirty="0">
              <a:solidFill>
                <a:schemeClr val="accent1">
                  <a:lumMod val="50000"/>
                </a:schemeClr>
              </a:solidFill>
              <a:cs typeface="mohammad bold art 1" pitchFamily="2" charset="-78"/>
            </a:endParaRPr>
          </a:p>
          <a:p>
            <a:pPr lvl="1" algn="just" rtl="1"/>
            <a:endParaRPr lang="ar-KW" sz="2200" b="1" u="sng" dirty="0">
              <a:solidFill>
                <a:srgbClr val="C08E00"/>
              </a:solidFill>
              <a:latin typeface="Sakkal Majalla" panose="02000000000000000000" pitchFamily="2" charset="-78"/>
              <a:cs typeface="mohammad bold art 1" pitchFamily="2" charset="-78"/>
            </a:endParaRPr>
          </a:p>
          <a:p>
            <a:pPr marL="342900" indent="-342900" algn="just" rtl="1">
              <a:buFont typeface="Wingdings" panose="05000000000000000000" pitchFamily="2" charset="2"/>
              <a:buChar char="v"/>
            </a:pPr>
            <a:r>
              <a:rPr lang="ar-KW" sz="2200" dirty="0">
                <a:solidFill>
                  <a:schemeClr val="accent1">
                    <a:lumMod val="50000"/>
                  </a:schemeClr>
                </a:solidFill>
                <a:cs typeface="mohammad bold art 1" pitchFamily="2" charset="-78"/>
              </a:rPr>
              <a:t>يتم تقديم هذا النموذج من خلال اختيار "نموذج 5" من قائمة الخدمات.</a:t>
            </a:r>
          </a:p>
          <a:p>
            <a:pPr algn="just" rtl="1"/>
            <a:endParaRPr lang="ar-KW" sz="2200" dirty="0">
              <a:solidFill>
                <a:schemeClr val="accent1">
                  <a:lumMod val="50000"/>
                </a:schemeClr>
              </a:solidFill>
              <a:cs typeface="mohammad bold art 1" pitchFamily="2" charset="-78"/>
            </a:endParaRPr>
          </a:p>
          <a:p>
            <a:pPr marL="342900" indent="-342900" algn="just" rtl="1">
              <a:buFont typeface="Wingdings" panose="05000000000000000000" pitchFamily="2" charset="2"/>
              <a:buChar char="v"/>
            </a:pPr>
            <a:r>
              <a:rPr lang="ar-KW" sz="2200" u="sng" dirty="0">
                <a:solidFill>
                  <a:schemeClr val="accent1">
                    <a:lumMod val="50000"/>
                  </a:schemeClr>
                </a:solidFill>
                <a:cs typeface="mohammad bold art 1" pitchFamily="2" charset="-78"/>
              </a:rPr>
              <a:t>عند تعبئة النموذج، يتعين مراعاة الجوانب التالية:</a:t>
            </a:r>
          </a:p>
          <a:p>
            <a:pPr marL="457200" indent="-457200" algn="just" rtl="1">
              <a:buFont typeface="+mj-lt"/>
              <a:buAutoNum type="arabicParenR"/>
            </a:pPr>
            <a:r>
              <a:rPr lang="ar-KW" sz="2200" dirty="0">
                <a:solidFill>
                  <a:schemeClr val="accent1">
                    <a:lumMod val="50000"/>
                  </a:schemeClr>
                </a:solidFill>
                <a:cs typeface="mohammad bold art 1" pitchFamily="2" charset="-78"/>
              </a:rPr>
              <a:t>تاريخ إنشاء المحفظة الاستثمارية يكون بهذه الصيغة (</a:t>
            </a:r>
            <a:r>
              <a:rPr lang="en-US" sz="2200" dirty="0">
                <a:solidFill>
                  <a:schemeClr val="accent1">
                    <a:lumMod val="50000"/>
                  </a:schemeClr>
                </a:solidFill>
                <a:cs typeface="mohammad bold art 1" pitchFamily="2" charset="-78"/>
              </a:rPr>
              <a:t>DD_MM_YYYY</a:t>
            </a:r>
            <a:r>
              <a:rPr lang="ar-KW" sz="2200" dirty="0">
                <a:solidFill>
                  <a:schemeClr val="accent1">
                    <a:lumMod val="50000"/>
                  </a:schemeClr>
                </a:solidFill>
                <a:cs typeface="mohammad bold art 1" pitchFamily="2" charset="-78"/>
              </a:rPr>
              <a:t>)</a:t>
            </a:r>
          </a:p>
          <a:p>
            <a:pPr marL="457200" indent="-457200" algn="just" rtl="1">
              <a:buFont typeface="+mj-lt"/>
              <a:buAutoNum type="arabicParenR"/>
            </a:pPr>
            <a:r>
              <a:rPr lang="ar-KW" sz="2200" dirty="0">
                <a:solidFill>
                  <a:schemeClr val="accent1">
                    <a:lumMod val="50000"/>
                  </a:schemeClr>
                </a:solidFill>
                <a:cs typeface="mohammad bold art 1" pitchFamily="2" charset="-78"/>
              </a:rPr>
              <a:t>إدخال السعر كعدد عشري.</a:t>
            </a:r>
          </a:p>
          <a:p>
            <a:pPr marL="457200" indent="-457200" algn="just" rtl="1">
              <a:buFont typeface="+mj-lt"/>
              <a:buAutoNum type="arabicParenR"/>
            </a:pPr>
            <a:r>
              <a:rPr lang="ar-KW" sz="2200" dirty="0">
                <a:solidFill>
                  <a:schemeClr val="accent1">
                    <a:lumMod val="50000"/>
                  </a:schemeClr>
                </a:solidFill>
                <a:cs typeface="mohammad bold art 1" pitchFamily="2" charset="-78"/>
              </a:rPr>
              <a:t>ألا يتم إدخال فواصل (،) في خانة "الكمية".</a:t>
            </a:r>
          </a:p>
          <a:p>
            <a:pPr marL="457200" indent="-457200" algn="just" rtl="1">
              <a:buFont typeface="+mj-lt"/>
              <a:buAutoNum type="arabicParenR"/>
            </a:pPr>
            <a:endParaRPr lang="ar-KW" sz="2200" dirty="0">
              <a:solidFill>
                <a:schemeClr val="accent1">
                  <a:lumMod val="50000"/>
                </a:schemeClr>
              </a:solidFill>
              <a:cs typeface="mohammad bold art 1" pitchFamily="2" charset="-78"/>
            </a:endParaRPr>
          </a:p>
          <a:p>
            <a:pPr algn="r" rtl="1"/>
            <a:endParaRPr lang="en-US" sz="2200" dirty="0">
              <a:solidFill>
                <a:schemeClr val="accent1">
                  <a:lumMod val="50000"/>
                </a:schemeClr>
              </a:solidFill>
              <a:cs typeface="mohammad bold art 1" pitchFamily="2" charset="-78"/>
            </a:endParaRPr>
          </a:p>
          <a:p>
            <a:pPr lvl="1" algn="just" rtl="1"/>
            <a:endParaRPr lang="ar-KW" sz="2200" b="1" u="sng" dirty="0">
              <a:solidFill>
                <a:srgbClr val="C08E00"/>
              </a:solidFill>
              <a:latin typeface="Sakkal Majalla" panose="02000000000000000000" pitchFamily="2" charset="-78"/>
              <a:cs typeface="mohammad bold art 1" pitchFamily="2" charset="-78"/>
            </a:endParaRPr>
          </a:p>
        </p:txBody>
      </p:sp>
    </p:spTree>
    <p:extLst>
      <p:ext uri="{BB962C8B-B14F-4D97-AF65-F5344CB8AC3E}">
        <p14:creationId xmlns:p14="http://schemas.microsoft.com/office/powerpoint/2010/main" val="1909015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019" y="2121603"/>
            <a:ext cx="6455482" cy="492373"/>
          </a:xfrm>
        </p:spPr>
        <p:txBody>
          <a:bodyPr>
            <a:noAutofit/>
          </a:bodyPr>
          <a:lstStyle/>
          <a:p>
            <a:pPr lvl="0" algn="r" rtl="1" fontAlgn="base">
              <a:spcAft>
                <a:spcPts val="600"/>
              </a:spcAft>
            </a:pPr>
            <a:r>
              <a:rPr lang="ar-KW" sz="4000" b="1" dirty="0" smtClean="0">
                <a:solidFill>
                  <a:srgbClr val="AD8100"/>
                </a:solidFill>
                <a:latin typeface="Calibri" pitchFamily="34" charset="0"/>
                <a:cs typeface="mohammad bold art 1" pitchFamily="2" charset="-78"/>
              </a:rPr>
              <a:t>أولاً: </a:t>
            </a:r>
            <a:endParaRPr lang="ar-KW" sz="4000" b="1" dirty="0">
              <a:solidFill>
                <a:srgbClr val="AD8100"/>
              </a:solidFill>
              <a:latin typeface="Calibri" pitchFamily="34" charset="0"/>
              <a:cs typeface="mohammad bold art 1" pitchFamily="2" charset="-78"/>
            </a:endParaRPr>
          </a:p>
        </p:txBody>
      </p:sp>
      <p:sp>
        <p:nvSpPr>
          <p:cNvPr id="6" name="Subtitle 5"/>
          <p:cNvSpPr>
            <a:spLocks noGrp="1"/>
          </p:cNvSpPr>
          <p:nvPr>
            <p:ph type="subTitle" idx="1"/>
          </p:nvPr>
        </p:nvSpPr>
        <p:spPr>
          <a:xfrm>
            <a:off x="1524000" y="3083690"/>
            <a:ext cx="9144000" cy="944331"/>
          </a:xfrm>
        </p:spPr>
        <p:txBody>
          <a:bodyPr>
            <a:normAutofit/>
          </a:bodyPr>
          <a:lstStyle/>
          <a:p>
            <a:pPr rtl="1" fontAlgn="base">
              <a:spcBef>
                <a:spcPct val="0"/>
              </a:spcBef>
              <a:spcAft>
                <a:spcPts val="600"/>
              </a:spcAft>
            </a:pPr>
            <a:r>
              <a:rPr lang="ar-KW" sz="3700" b="1" dirty="0">
                <a:solidFill>
                  <a:srgbClr val="44546A"/>
                </a:solidFill>
                <a:cs typeface="mohammad bold art 1" pitchFamily="2" charset="-78"/>
              </a:rPr>
              <a:t>الية إضافة الصلاحيات </a:t>
            </a:r>
            <a:endParaRPr lang="en-US" sz="3700" b="1" dirty="0">
              <a:solidFill>
                <a:srgbClr val="44546A"/>
              </a:solidFill>
              <a:cs typeface="mohammad bold art 1" pitchFamily="2" charset="-78"/>
            </a:endParaRPr>
          </a:p>
        </p:txBody>
      </p:sp>
      <p:cxnSp>
        <p:nvCxnSpPr>
          <p:cNvPr id="13" name="Straight Connector 12"/>
          <p:cNvCxnSpPr/>
          <p:nvPr/>
        </p:nvCxnSpPr>
        <p:spPr>
          <a:xfrm>
            <a:off x="3128196" y="3893860"/>
            <a:ext cx="6100883" cy="29277"/>
          </a:xfrm>
          <a:prstGeom prst="line">
            <a:avLst/>
          </a:prstGeom>
          <a:ln w="28575">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731201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7" name="Rectangle 6"/>
          <p:cNvSpPr/>
          <p:nvPr/>
        </p:nvSpPr>
        <p:spPr>
          <a:xfrm>
            <a:off x="3975431" y="120289"/>
            <a:ext cx="4094391" cy="523220"/>
          </a:xfrm>
          <a:prstGeom prst="rect">
            <a:avLst/>
          </a:prstGeom>
        </p:spPr>
        <p:txBody>
          <a:bodyPr wrap="none">
            <a:spAutoFit/>
          </a:bodyPr>
          <a:lstStyle/>
          <a:p>
            <a:r>
              <a:rPr lang="ar-KW" sz="2800" b="1" dirty="0">
                <a:solidFill>
                  <a:schemeClr val="tx2"/>
                </a:solidFill>
                <a:latin typeface="Sakkal Majalla" pitchFamily="2" charset="-78"/>
                <a:cs typeface="mohammad bold art 1" pitchFamily="2" charset="-78"/>
              </a:rPr>
              <a:t>الخطوات – النموذج</a:t>
            </a:r>
            <a:r>
              <a:rPr lang="ar-KW" sz="2800" dirty="0"/>
              <a:t> </a:t>
            </a:r>
            <a:r>
              <a:rPr lang="ar-KW" sz="2800" b="1" dirty="0">
                <a:solidFill>
                  <a:schemeClr val="tx2"/>
                </a:solidFill>
                <a:latin typeface="Sakkal Majalla" pitchFamily="2" charset="-78"/>
                <a:cs typeface="mohammad bold art 1" pitchFamily="2" charset="-78"/>
              </a:rPr>
              <a:t>رقم </a:t>
            </a:r>
            <a:r>
              <a:rPr lang="ar-KW" sz="2800" b="1" dirty="0" smtClean="0">
                <a:solidFill>
                  <a:schemeClr val="tx2"/>
                </a:solidFill>
                <a:latin typeface="Sakkal Majalla" pitchFamily="2" charset="-78"/>
                <a:cs typeface="mohammad bold art 1" pitchFamily="2" charset="-78"/>
              </a:rPr>
              <a:t>(5) </a:t>
            </a:r>
            <a:endParaRPr lang="en-US" sz="2800" dirty="0"/>
          </a:p>
        </p:txBody>
      </p:sp>
      <p:pic>
        <p:nvPicPr>
          <p:cNvPr id="2" name="Picture 1"/>
          <p:cNvPicPr>
            <a:picLocks noChangeAspect="1"/>
          </p:cNvPicPr>
          <p:nvPr/>
        </p:nvPicPr>
        <p:blipFill>
          <a:blip r:embed="rId2"/>
          <a:stretch>
            <a:fillRect/>
          </a:stretch>
        </p:blipFill>
        <p:spPr>
          <a:xfrm>
            <a:off x="2011678" y="782148"/>
            <a:ext cx="8307533" cy="5265014"/>
          </a:xfrm>
          <a:prstGeom prst="rect">
            <a:avLst/>
          </a:prstGeom>
        </p:spPr>
      </p:pic>
    </p:spTree>
    <p:extLst>
      <p:ext uri="{BB962C8B-B14F-4D97-AF65-F5344CB8AC3E}">
        <p14:creationId xmlns:p14="http://schemas.microsoft.com/office/powerpoint/2010/main" val="270747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2053243" y="1016750"/>
            <a:ext cx="7955886" cy="4745356"/>
          </a:xfrm>
          <a:prstGeom prst="rect">
            <a:avLst/>
          </a:prstGeom>
        </p:spPr>
      </p:pic>
    </p:spTree>
    <p:extLst>
      <p:ext uri="{BB962C8B-B14F-4D97-AF65-F5344CB8AC3E}">
        <p14:creationId xmlns:p14="http://schemas.microsoft.com/office/powerpoint/2010/main" val="650184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1787236" y="892550"/>
            <a:ext cx="8017625" cy="5197994"/>
          </a:xfrm>
          <a:prstGeom prst="rect">
            <a:avLst/>
          </a:prstGeom>
        </p:spPr>
      </p:pic>
    </p:spTree>
    <p:extLst>
      <p:ext uri="{BB962C8B-B14F-4D97-AF65-F5344CB8AC3E}">
        <p14:creationId xmlns:p14="http://schemas.microsoft.com/office/powerpoint/2010/main" val="1117583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6" name="Content Placeholder 2"/>
          <p:cNvSpPr txBox="1">
            <a:spLocks/>
          </p:cNvSpPr>
          <p:nvPr/>
        </p:nvSpPr>
        <p:spPr>
          <a:xfrm>
            <a:off x="1975866" y="378229"/>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rtl="1" fontAlgn="base">
              <a:spcAft>
                <a:spcPct val="0"/>
              </a:spcAft>
            </a:pPr>
            <a:endParaRPr lang="en-US" sz="2800" dirty="0" smtClean="0">
              <a:latin typeface="Times New Roman" panose="02020603050405020304" pitchFamily="18" charset="0"/>
              <a:ea typeface="Calibri" panose="020F0502020204030204" pitchFamily="34" charset="0"/>
              <a:cs typeface="mohammad bold art 1" pitchFamily="2" charset="-78"/>
            </a:endParaRPr>
          </a:p>
          <a:p>
            <a:pPr algn="just" rtl="1"/>
            <a:endParaRPr lang="ar-KW" sz="2000" dirty="0" smtClean="0">
              <a:solidFill>
                <a:schemeClr val="accent1">
                  <a:lumMod val="50000"/>
                </a:schemeClr>
              </a:solidFill>
              <a:cs typeface="mohammad bold art 1" pitchFamily="2" charset="-78"/>
            </a:endParaRPr>
          </a:p>
          <a:p>
            <a:pPr algn="just" rtl="1"/>
            <a:endParaRPr lang="ar-KW" sz="2000" dirty="0" smtClean="0">
              <a:solidFill>
                <a:schemeClr val="accent1">
                  <a:lumMod val="50000"/>
                </a:schemeClr>
              </a:solidFill>
              <a:cs typeface="mohammad bold art 1" pitchFamily="2" charset="-78"/>
            </a:endParaRPr>
          </a:p>
          <a:p>
            <a:pPr rtl="1"/>
            <a:endParaRPr lang="ar-KW" b="1" u="sng" dirty="0" smtClean="0">
              <a:solidFill>
                <a:srgbClr val="C08E00"/>
              </a:solidFill>
              <a:latin typeface="Sakkal Majalla" panose="02000000000000000000" pitchFamily="2" charset="-78"/>
              <a:cs typeface="mohammad bold art 1" pitchFamily="2" charset="-78"/>
            </a:endParaRPr>
          </a:p>
          <a:p>
            <a:pPr rtl="1"/>
            <a:r>
              <a:rPr lang="ar-KW" b="1" u="sng" dirty="0" smtClean="0">
                <a:solidFill>
                  <a:srgbClr val="C08E00"/>
                </a:solidFill>
                <a:latin typeface="Sakkal Majalla" panose="02000000000000000000" pitchFamily="2" charset="-78"/>
                <a:cs typeface="mohammad bold art 1" pitchFamily="2" charset="-78"/>
              </a:rPr>
              <a:t>في حال عدم وجود بيانات</a:t>
            </a:r>
            <a:r>
              <a:rPr lang="ar-KW" dirty="0" smtClean="0">
                <a:solidFill>
                  <a:schemeClr val="accent1">
                    <a:lumMod val="50000"/>
                  </a:schemeClr>
                </a:solidFill>
                <a:cs typeface="mohammad bold art 1" pitchFamily="2" charset="-78"/>
              </a:rPr>
              <a:t> لأي من تقارير المحافظ الاستثمارية للأوراق المالية، فإنه وبعد اختيار السنة والربع المراد تقديمه، يتم الضغط في خانة "</a:t>
            </a:r>
            <a:r>
              <a:rPr lang="ar-KW" b="1" u="sng" dirty="0" smtClean="0">
                <a:solidFill>
                  <a:srgbClr val="C08E00"/>
                </a:solidFill>
                <a:latin typeface="Sakkal Majalla" panose="02000000000000000000" pitchFamily="2" charset="-78"/>
                <a:cs typeface="mohammad bold art 1" pitchFamily="2" charset="-78"/>
              </a:rPr>
              <a:t>هل يوجد بيانات</a:t>
            </a:r>
            <a:r>
              <a:rPr lang="ar-KW" dirty="0" smtClean="0">
                <a:solidFill>
                  <a:schemeClr val="accent1">
                    <a:lumMod val="50000"/>
                  </a:schemeClr>
                </a:solidFill>
                <a:cs typeface="mohammad bold art 1" pitchFamily="2" charset="-78"/>
              </a:rPr>
              <a:t>" على الزر “ </a:t>
            </a:r>
            <a:r>
              <a:rPr lang="ar-KW" b="1" u="sng" dirty="0" smtClean="0">
                <a:solidFill>
                  <a:srgbClr val="C08E00"/>
                </a:solidFill>
                <a:cs typeface="mohammad bold art 1" pitchFamily="2" charset="-78"/>
              </a:rPr>
              <a:t>لا</a:t>
            </a:r>
            <a:r>
              <a:rPr lang="ar-KW" dirty="0" smtClean="0">
                <a:solidFill>
                  <a:schemeClr val="accent1">
                    <a:lumMod val="50000"/>
                  </a:schemeClr>
                </a:solidFill>
                <a:cs typeface="mohammad bold art 1" pitchFamily="2" charset="-78"/>
              </a:rPr>
              <a:t>"، ومن ثم إرسال التقرير.</a:t>
            </a:r>
          </a:p>
          <a:p>
            <a:pPr marL="457200" indent="-457200" algn="just" rtl="1">
              <a:buFont typeface="+mj-lt"/>
              <a:buAutoNum type="arabicParenR"/>
            </a:pPr>
            <a:endParaRPr lang="ar-KW" sz="2000" dirty="0" smtClean="0">
              <a:solidFill>
                <a:schemeClr val="accent1">
                  <a:lumMod val="50000"/>
                </a:schemeClr>
              </a:solidFill>
              <a:cs typeface="mohammad bold art 1" pitchFamily="2" charset="-78"/>
            </a:endParaRPr>
          </a:p>
          <a:p>
            <a:pPr algn="just" rtl="1" fontAlgn="base">
              <a:spcAft>
                <a:spcPct val="0"/>
              </a:spcAft>
            </a:pPr>
            <a:endParaRPr lang="ar-KW" sz="2800" dirty="0">
              <a:latin typeface="Times New Roman" panose="02020603050405020304" pitchFamily="18" charset="0"/>
              <a:ea typeface="Calibri" panose="020F0502020204030204" pitchFamily="34" charset="0"/>
              <a:cs typeface="mohammad bold art 1" pitchFamily="2" charset="-78"/>
            </a:endParaRPr>
          </a:p>
        </p:txBody>
      </p:sp>
      <p:sp>
        <p:nvSpPr>
          <p:cNvPr id="7" name="Content Placeholder 2">
            <a:extLst>
              <a:ext uri="{FF2B5EF4-FFF2-40B4-BE49-F238E27FC236}">
                <a16:creationId xmlns:a16="http://schemas.microsoft.com/office/drawing/2014/main" id="{D0BE52C8-41AC-4501-BCDC-B01774204580}"/>
              </a:ext>
            </a:extLst>
          </p:cNvPr>
          <p:cNvSpPr txBox="1">
            <a:spLocks/>
          </p:cNvSpPr>
          <p:nvPr/>
        </p:nvSpPr>
        <p:spPr>
          <a:xfrm>
            <a:off x="2051178" y="457951"/>
            <a:ext cx="8078977" cy="17900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rtl="1"/>
            <a:endParaRPr lang="ar-KW" b="1" u="sng" dirty="0" smtClean="0">
              <a:solidFill>
                <a:srgbClr val="C08E00"/>
              </a:solidFill>
              <a:latin typeface="Sakkal Majalla" panose="02000000000000000000" pitchFamily="2" charset="-78"/>
              <a:cs typeface="mohammad bold art 1" pitchFamily="2" charset="-78"/>
            </a:endParaRPr>
          </a:p>
          <a:p>
            <a:pPr lvl="1" rtl="1"/>
            <a:r>
              <a:rPr lang="ar-KW" b="1" u="sng" dirty="0" smtClean="0">
                <a:solidFill>
                  <a:schemeClr val="accent1">
                    <a:lumMod val="50000"/>
                  </a:schemeClr>
                </a:solidFill>
                <a:latin typeface="Sakkal Majalla" panose="02000000000000000000" pitchFamily="2" charset="-78"/>
                <a:cs typeface="mohammad bold art 1" pitchFamily="2" charset="-78"/>
              </a:rPr>
              <a:t>ملاحظة عامة على جميع النماذج</a:t>
            </a:r>
          </a:p>
          <a:p>
            <a:pPr lvl="1" rtl="1"/>
            <a:r>
              <a:rPr lang="ar-KW" b="1" u="sng" dirty="0" smtClean="0">
                <a:solidFill>
                  <a:schemeClr val="accent1">
                    <a:lumMod val="50000"/>
                  </a:schemeClr>
                </a:solidFill>
                <a:latin typeface="Sakkal Majalla" panose="02000000000000000000" pitchFamily="2" charset="-78"/>
                <a:cs typeface="mohammad bold art 1" pitchFamily="2" charset="-78"/>
              </a:rPr>
              <a:t>(تقارير المحافظ الاستثمارية للأوراق المالية)</a:t>
            </a:r>
            <a:endParaRPr lang="ar-KW" b="1" u="sng" dirty="0">
              <a:solidFill>
                <a:schemeClr val="accent1">
                  <a:lumMod val="50000"/>
                </a:schemeClr>
              </a:solidFill>
              <a:latin typeface="Sakkal Majalla" panose="02000000000000000000" pitchFamily="2" charset="-78"/>
              <a:cs typeface="mohammad bold art 1" pitchFamily="2" charset="-78"/>
            </a:endParaRPr>
          </a:p>
        </p:txBody>
      </p:sp>
      <p:pic>
        <p:nvPicPr>
          <p:cNvPr id="3" name="Picture 2"/>
          <p:cNvPicPr>
            <a:picLocks noChangeAspect="1"/>
          </p:cNvPicPr>
          <p:nvPr/>
        </p:nvPicPr>
        <p:blipFill>
          <a:blip r:embed="rId2"/>
          <a:stretch>
            <a:fillRect/>
          </a:stretch>
        </p:blipFill>
        <p:spPr>
          <a:xfrm>
            <a:off x="1824447" y="3630686"/>
            <a:ext cx="8656108" cy="21773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47624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5" name="Rectangle 4"/>
          <p:cNvSpPr/>
          <p:nvPr/>
        </p:nvSpPr>
        <p:spPr>
          <a:xfrm>
            <a:off x="-1612668" y="181844"/>
            <a:ext cx="11105804" cy="461665"/>
          </a:xfrm>
          <a:prstGeom prst="rect">
            <a:avLst/>
          </a:prstGeom>
        </p:spPr>
        <p:txBody>
          <a:bodyPr wrap="square">
            <a:spAutoFit/>
          </a:bodyPr>
          <a:lstStyle/>
          <a:p>
            <a:pPr lvl="1" algn="just" rtl="1"/>
            <a:r>
              <a:rPr lang="ar-KW" sz="2400" b="1" dirty="0" smtClean="0">
                <a:solidFill>
                  <a:srgbClr val="002060"/>
                </a:solidFill>
                <a:latin typeface="Sakkal Majalla" panose="02000000000000000000" pitchFamily="2" charset="-78"/>
                <a:cs typeface="mohammad bold art 1" pitchFamily="2" charset="-78"/>
              </a:rPr>
              <a:t>2</a:t>
            </a:r>
            <a:r>
              <a:rPr lang="ar-KW" sz="2400" b="1" dirty="0" smtClean="0">
                <a:solidFill>
                  <a:schemeClr val="accent1">
                    <a:lumMod val="50000"/>
                  </a:schemeClr>
                </a:solidFill>
                <a:latin typeface="Calibri" pitchFamily="34" charset="0"/>
                <a:cs typeface="mohammad bold art 1" pitchFamily="2" charset="-78"/>
              </a:rPr>
              <a:t>. </a:t>
            </a:r>
            <a:r>
              <a:rPr lang="ar-KW" sz="2200" b="1" dirty="0">
                <a:solidFill>
                  <a:srgbClr val="002060"/>
                </a:solidFill>
                <a:latin typeface="Sakkal Majalla" panose="02000000000000000000" pitchFamily="2" charset="-78"/>
                <a:cs typeface="mohammad bold art 1" pitchFamily="2" charset="-78"/>
              </a:rPr>
              <a:t>تقرير حول الجهاز القائم المخول له إدارة المحافظ الاستثمارية</a:t>
            </a:r>
          </a:p>
        </p:txBody>
      </p:sp>
      <p:sp>
        <p:nvSpPr>
          <p:cNvPr id="6" name="Content Placeholder 2"/>
          <p:cNvSpPr txBox="1">
            <a:spLocks/>
          </p:cNvSpPr>
          <p:nvPr/>
        </p:nvSpPr>
        <p:spPr>
          <a:xfrm>
            <a:off x="1693333" y="922410"/>
            <a:ext cx="822960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rtl="1" fontAlgn="base">
              <a:spcAft>
                <a:spcPct val="0"/>
              </a:spcAft>
            </a:pPr>
            <a:endParaRPr lang="en-US" sz="2800" dirty="0" smtClean="0">
              <a:latin typeface="Times New Roman" panose="02020603050405020304" pitchFamily="18" charset="0"/>
              <a:ea typeface="Calibri" panose="020F0502020204030204" pitchFamily="34" charset="0"/>
              <a:cs typeface="mohammad bold art 1" pitchFamily="2" charset="-78"/>
            </a:endParaRPr>
          </a:p>
          <a:p>
            <a:pPr algn="just" rtl="1" fontAlgn="base">
              <a:spcAft>
                <a:spcPct val="0"/>
              </a:spcAft>
            </a:pPr>
            <a:endParaRPr lang="ar-KW" dirty="0" smtClean="0">
              <a:solidFill>
                <a:schemeClr val="accent1">
                  <a:lumMod val="50000"/>
                </a:schemeClr>
              </a:solidFill>
              <a:cs typeface="mohammad bold art 1" pitchFamily="2" charset="-78"/>
            </a:endParaRPr>
          </a:p>
          <a:p>
            <a:pPr algn="just" rtl="1" fontAlgn="base">
              <a:spcAft>
                <a:spcPct val="0"/>
              </a:spcAft>
            </a:pPr>
            <a:r>
              <a:rPr lang="ar-KW" dirty="0" smtClean="0">
                <a:solidFill>
                  <a:schemeClr val="accent1">
                    <a:lumMod val="50000"/>
                  </a:schemeClr>
                </a:solidFill>
                <a:cs typeface="mohammad bold art 1" pitchFamily="2" charset="-78"/>
              </a:rPr>
              <a:t>تقرير يوضح أسماء الجهاز القائم المخول له إدارة المحافظ الاستثمارية، وذلك على أن يحدد هذا التقرير تفصيلاً بالجهاز الإداري القائم على إدارة كل شكل من أشكال المحافظ الاستثمارية للعملاء ومحافظ الشركة، بالإضافة إلى تزويد الهيئة بأية تغيير يطرأ على الجهاز القائم والمخول له إدارة المحافظ الاستثمارية بشكل فوري.</a:t>
            </a:r>
          </a:p>
          <a:p>
            <a:pPr algn="just" rtl="1" fontAlgn="base">
              <a:spcAft>
                <a:spcPct val="0"/>
              </a:spcAft>
            </a:pPr>
            <a:endParaRPr lang="ar-KW" dirty="0" smtClean="0">
              <a:latin typeface="Sakkal Majalla" panose="02000000000000000000" pitchFamily="2" charset="-78"/>
              <a:cs typeface="mohammad bold art 1" pitchFamily="2" charset="-78"/>
            </a:endParaRPr>
          </a:p>
          <a:p>
            <a:pPr algn="just" rtl="1" fontAlgn="base">
              <a:spcAft>
                <a:spcPct val="0"/>
              </a:spcAft>
            </a:pPr>
            <a:endParaRPr lang="ar-KW" sz="2800" dirty="0">
              <a:latin typeface="Times New Roman" panose="02020603050405020304" pitchFamily="18" charset="0"/>
              <a:ea typeface="Calibri" panose="020F0502020204030204" pitchFamily="34" charset="0"/>
              <a:cs typeface="mohammad bold art 1" pitchFamily="2" charset="-78"/>
            </a:endParaRPr>
          </a:p>
        </p:txBody>
      </p:sp>
    </p:spTree>
    <p:extLst>
      <p:ext uri="{BB962C8B-B14F-4D97-AF65-F5344CB8AC3E}">
        <p14:creationId xmlns:p14="http://schemas.microsoft.com/office/powerpoint/2010/main" val="2776060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rotWithShape="1">
          <a:blip r:embed="rId2"/>
          <a:srcRect t="15576"/>
          <a:stretch/>
        </p:blipFill>
        <p:spPr>
          <a:xfrm>
            <a:off x="1809872" y="1397000"/>
            <a:ext cx="8561590" cy="4063250"/>
          </a:xfrm>
          <a:prstGeom prst="rect">
            <a:avLst/>
          </a:prstGeom>
        </p:spPr>
      </p:pic>
      <p:sp>
        <p:nvSpPr>
          <p:cNvPr id="5" name="Rectangle 4"/>
          <p:cNvSpPr/>
          <p:nvPr/>
        </p:nvSpPr>
        <p:spPr>
          <a:xfrm>
            <a:off x="1537031" y="198201"/>
            <a:ext cx="8052204" cy="461665"/>
          </a:xfrm>
          <a:prstGeom prst="rect">
            <a:avLst/>
          </a:prstGeom>
        </p:spPr>
        <p:txBody>
          <a:bodyPr wrap="none">
            <a:spAutoFit/>
          </a:bodyPr>
          <a:lstStyle/>
          <a:p>
            <a:r>
              <a:rPr lang="ar-KW" sz="2400" b="1" dirty="0">
                <a:solidFill>
                  <a:schemeClr val="tx2"/>
                </a:solidFill>
                <a:latin typeface="Sakkal Majalla" pitchFamily="2" charset="-78"/>
                <a:cs typeface="mohammad bold art 1" pitchFamily="2" charset="-78"/>
              </a:rPr>
              <a:t>الخطوات – </a:t>
            </a:r>
            <a:r>
              <a:rPr lang="ar-KW" sz="2400" b="1" dirty="0" smtClean="0">
                <a:solidFill>
                  <a:schemeClr val="tx2"/>
                </a:solidFill>
                <a:latin typeface="Sakkal Majalla" pitchFamily="2" charset="-78"/>
                <a:cs typeface="mohammad bold art 1" pitchFamily="2" charset="-78"/>
              </a:rPr>
              <a:t>نموذج الجهاز القائم المخول له إدارة المحافظ الاستثمارية</a:t>
            </a:r>
            <a:endParaRPr lang="en-US" sz="2400" dirty="0"/>
          </a:p>
        </p:txBody>
      </p:sp>
    </p:spTree>
    <p:extLst>
      <p:ext uri="{BB962C8B-B14F-4D97-AF65-F5344CB8AC3E}">
        <p14:creationId xmlns:p14="http://schemas.microsoft.com/office/powerpoint/2010/main" val="4126252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904875" y="1666875"/>
            <a:ext cx="10382250" cy="3524250"/>
          </a:xfrm>
          <a:prstGeom prst="rect">
            <a:avLst/>
          </a:prstGeom>
        </p:spPr>
      </p:pic>
    </p:spTree>
    <p:extLst>
      <p:ext uri="{BB962C8B-B14F-4D97-AF65-F5344CB8AC3E}">
        <p14:creationId xmlns:p14="http://schemas.microsoft.com/office/powerpoint/2010/main" val="638472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1328737" y="962025"/>
            <a:ext cx="9534525" cy="4933950"/>
          </a:xfrm>
          <a:prstGeom prst="rect">
            <a:avLst/>
          </a:prstGeom>
        </p:spPr>
      </p:pic>
    </p:spTree>
    <p:extLst>
      <p:ext uri="{BB962C8B-B14F-4D97-AF65-F5344CB8AC3E}">
        <p14:creationId xmlns:p14="http://schemas.microsoft.com/office/powerpoint/2010/main" val="999722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1200150" y="981075"/>
            <a:ext cx="9791700" cy="4895850"/>
          </a:xfrm>
          <a:prstGeom prst="rect">
            <a:avLst/>
          </a:prstGeom>
        </p:spPr>
      </p:pic>
    </p:spTree>
    <p:extLst>
      <p:ext uri="{BB962C8B-B14F-4D97-AF65-F5344CB8AC3E}">
        <p14:creationId xmlns:p14="http://schemas.microsoft.com/office/powerpoint/2010/main" val="1491044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904875" y="1100137"/>
            <a:ext cx="10382250" cy="4657725"/>
          </a:xfrm>
          <a:prstGeom prst="rect">
            <a:avLst/>
          </a:prstGeom>
        </p:spPr>
      </p:pic>
    </p:spTree>
    <p:extLst>
      <p:ext uri="{BB962C8B-B14F-4D97-AF65-F5344CB8AC3E}">
        <p14:creationId xmlns:p14="http://schemas.microsoft.com/office/powerpoint/2010/main" val="1044275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7" name="Content Placeholder 2">
            <a:extLst>
              <a:ext uri="{FF2B5EF4-FFF2-40B4-BE49-F238E27FC236}">
                <a16:creationId xmlns:a16="http://schemas.microsoft.com/office/drawing/2014/main" id="{D0BE52C8-41AC-4501-BCDC-B01774204580}"/>
              </a:ext>
            </a:extLst>
          </p:cNvPr>
          <p:cNvSpPr txBox="1">
            <a:spLocks/>
          </p:cNvSpPr>
          <p:nvPr/>
        </p:nvSpPr>
        <p:spPr>
          <a:xfrm>
            <a:off x="1724695" y="1111079"/>
            <a:ext cx="8807530" cy="46451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just" rtl="1">
              <a:buFont typeface="Wingdings" panose="05000000000000000000" pitchFamily="2" charset="2"/>
              <a:buChar char="v"/>
            </a:pPr>
            <a:r>
              <a:rPr lang="en-US" sz="2200" dirty="0">
                <a:solidFill>
                  <a:schemeClr val="accent1">
                    <a:lumMod val="50000"/>
                  </a:schemeClr>
                </a:solidFill>
                <a:cs typeface="mohammad bold art 1" pitchFamily="2" charset="-78"/>
              </a:rPr>
              <a:t> </a:t>
            </a:r>
            <a:r>
              <a:rPr lang="ar-KW" sz="2200" dirty="0" smtClean="0">
                <a:solidFill>
                  <a:schemeClr val="accent1">
                    <a:lumMod val="50000"/>
                  </a:schemeClr>
                </a:solidFill>
                <a:cs typeface="mohammad bold art 1" pitchFamily="2" charset="-78"/>
              </a:rPr>
              <a:t>يتوجب </a:t>
            </a:r>
            <a:r>
              <a:rPr lang="ar-KW" sz="2200" dirty="0">
                <a:solidFill>
                  <a:schemeClr val="accent1">
                    <a:lumMod val="50000"/>
                  </a:schemeClr>
                </a:solidFill>
                <a:cs typeface="mohammad bold art 1" pitchFamily="2" charset="-78"/>
              </a:rPr>
              <a:t>على المستخدم العام  إعطاء الصلاحية للمستخدمين لكل خدمة على حسب الخطوات التالية </a:t>
            </a:r>
            <a:endParaRPr lang="en-US" sz="2200" dirty="0">
              <a:solidFill>
                <a:schemeClr val="accent1">
                  <a:lumMod val="50000"/>
                </a:schemeClr>
              </a:solidFill>
              <a:cs typeface="mohammad bold art 1" pitchFamily="2" charset="-78"/>
            </a:endParaRPr>
          </a:p>
          <a:p>
            <a:pPr lvl="0" algn="just" rtl="1"/>
            <a:endParaRPr lang="ar-KW" sz="2200" dirty="0">
              <a:solidFill>
                <a:schemeClr val="accent1">
                  <a:lumMod val="50000"/>
                </a:schemeClr>
              </a:solidFill>
              <a:cs typeface="mohammad bold art 1" pitchFamily="2" charset="-78"/>
            </a:endParaRPr>
          </a:p>
          <a:p>
            <a:pPr marL="457200" lvl="0" indent="-457200" algn="just" rtl="1">
              <a:buFont typeface="+mj-lt"/>
              <a:buAutoNum type="arabicPeriod"/>
            </a:pPr>
            <a:r>
              <a:rPr lang="ar-KW" sz="2200" dirty="0">
                <a:solidFill>
                  <a:schemeClr val="accent1">
                    <a:lumMod val="50000"/>
                  </a:schemeClr>
                </a:solidFill>
                <a:cs typeface="mohammad bold art 1" pitchFamily="2" charset="-78"/>
              </a:rPr>
              <a:t>دخول المستخدم إلى إدارة المستخدمين </a:t>
            </a:r>
            <a:endParaRPr lang="ar-KW" sz="2200" dirty="0" smtClean="0">
              <a:solidFill>
                <a:schemeClr val="accent1">
                  <a:lumMod val="50000"/>
                </a:schemeClr>
              </a:solidFill>
              <a:cs typeface="mohammad bold art 1" pitchFamily="2" charset="-78"/>
            </a:endParaRPr>
          </a:p>
          <a:p>
            <a:pPr marL="457200" indent="-457200" algn="just" rtl="1">
              <a:buFont typeface="+mj-lt"/>
              <a:buAutoNum type="arabicPeriod"/>
            </a:pPr>
            <a:r>
              <a:rPr lang="ar-KW" sz="2200" dirty="0">
                <a:solidFill>
                  <a:schemeClr val="accent1">
                    <a:lumMod val="50000"/>
                  </a:schemeClr>
                </a:solidFill>
                <a:cs typeface="mohammad bold art 1" pitchFamily="2" charset="-78"/>
              </a:rPr>
              <a:t>إدارة صلاحيات المستخدمين</a:t>
            </a:r>
            <a:endParaRPr lang="en-US" sz="2200" dirty="0">
              <a:solidFill>
                <a:schemeClr val="accent1">
                  <a:lumMod val="50000"/>
                </a:schemeClr>
              </a:solidFill>
              <a:cs typeface="mohammad bold art 1" pitchFamily="2" charset="-78"/>
            </a:endParaRPr>
          </a:p>
          <a:p>
            <a:pPr marL="457200" lvl="0" indent="-457200" algn="just" rtl="1">
              <a:buFont typeface="+mj-lt"/>
              <a:buAutoNum type="arabicPeriod"/>
            </a:pPr>
            <a:r>
              <a:rPr lang="ar-KW" sz="2200" dirty="0">
                <a:solidFill>
                  <a:schemeClr val="accent1">
                    <a:lumMod val="50000"/>
                  </a:schemeClr>
                </a:solidFill>
                <a:cs typeface="mohammad bold art 1" pitchFamily="2" charset="-78"/>
              </a:rPr>
              <a:t>الضغط على تحرير</a:t>
            </a:r>
          </a:p>
          <a:p>
            <a:pPr marL="457200" indent="-457200" algn="just" rtl="1">
              <a:buFont typeface="+mj-lt"/>
              <a:buAutoNum type="arabicPeriod"/>
            </a:pPr>
            <a:r>
              <a:rPr lang="ar-KW" sz="2200" dirty="0">
                <a:solidFill>
                  <a:schemeClr val="accent1">
                    <a:lumMod val="50000"/>
                  </a:schemeClr>
                </a:solidFill>
                <a:cs typeface="mohammad bold art 1" pitchFamily="2" charset="-78"/>
              </a:rPr>
              <a:t>ستظهر قائمة بالنماذج المطلوبة  يجب اختيار الصلاحية لكل نموذج "مشاهدة- حفظ-إ رسال "</a:t>
            </a:r>
            <a:endParaRPr lang="en-US" sz="2200" dirty="0">
              <a:solidFill>
                <a:schemeClr val="accent1">
                  <a:lumMod val="50000"/>
                </a:schemeClr>
              </a:solidFill>
              <a:cs typeface="mohammad bold art 1" pitchFamily="2" charset="-78"/>
            </a:endParaRPr>
          </a:p>
          <a:p>
            <a:pPr marL="457200" indent="-457200" algn="just" rtl="1">
              <a:buFont typeface="+mj-lt"/>
              <a:buAutoNum type="arabicPeriod"/>
            </a:pPr>
            <a:r>
              <a:rPr lang="ar-KW" sz="2200" dirty="0">
                <a:solidFill>
                  <a:schemeClr val="accent1">
                    <a:lumMod val="50000"/>
                  </a:schemeClr>
                </a:solidFill>
                <a:cs typeface="mohammad bold art 1" pitchFamily="2" charset="-78"/>
              </a:rPr>
              <a:t>الضغط على حفظ</a:t>
            </a:r>
            <a:endParaRPr lang="en-US" sz="2200" dirty="0">
              <a:solidFill>
                <a:schemeClr val="accent1">
                  <a:lumMod val="50000"/>
                </a:schemeClr>
              </a:solidFill>
              <a:cs typeface="mohammad bold art 1" pitchFamily="2" charset="-78"/>
            </a:endParaRPr>
          </a:p>
          <a:p>
            <a:pPr lvl="0" algn="just" rtl="1"/>
            <a:endParaRPr lang="en-US" sz="2200" dirty="0">
              <a:solidFill>
                <a:schemeClr val="accent1">
                  <a:lumMod val="50000"/>
                </a:schemeClr>
              </a:solidFill>
              <a:cs typeface="mohammad bold art 1" pitchFamily="2" charset="-78"/>
            </a:endParaRPr>
          </a:p>
          <a:p>
            <a:pPr lvl="0" algn="just" rtl="1"/>
            <a:endParaRPr lang="ar-KW" sz="2200" dirty="0">
              <a:solidFill>
                <a:schemeClr val="accent1">
                  <a:lumMod val="50000"/>
                </a:schemeClr>
              </a:solidFill>
              <a:cs typeface="mohammad bold art 1" pitchFamily="2" charset="-78"/>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0760" t="3800" r="30495" b="68900"/>
          <a:stretch/>
        </p:blipFill>
        <p:spPr>
          <a:xfrm>
            <a:off x="941369" y="4710864"/>
            <a:ext cx="1125765" cy="1045353"/>
          </a:xfrm>
          <a:prstGeom prst="rect">
            <a:avLst/>
          </a:prstGeom>
        </p:spPr>
      </p:pic>
    </p:spTree>
    <p:extLst>
      <p:ext uri="{BB962C8B-B14F-4D97-AF65-F5344CB8AC3E}">
        <p14:creationId xmlns:p14="http://schemas.microsoft.com/office/powerpoint/2010/main" val="2878085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1133475" y="976312"/>
            <a:ext cx="9925050" cy="4905375"/>
          </a:xfrm>
          <a:prstGeom prst="rect">
            <a:avLst/>
          </a:prstGeom>
        </p:spPr>
      </p:pic>
    </p:spTree>
    <p:extLst>
      <p:ext uri="{BB962C8B-B14F-4D97-AF65-F5344CB8AC3E}">
        <p14:creationId xmlns:p14="http://schemas.microsoft.com/office/powerpoint/2010/main" val="2377067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1033462" y="1019175"/>
            <a:ext cx="10125075" cy="4819650"/>
          </a:xfrm>
          <a:prstGeom prst="rect">
            <a:avLst/>
          </a:prstGeom>
        </p:spPr>
      </p:pic>
    </p:spTree>
    <p:extLst>
      <p:ext uri="{BB962C8B-B14F-4D97-AF65-F5344CB8AC3E}">
        <p14:creationId xmlns:p14="http://schemas.microsoft.com/office/powerpoint/2010/main" val="811504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rotWithShape="1">
          <a:blip r:embed="rId2"/>
          <a:srcRect t="1656"/>
          <a:stretch/>
        </p:blipFill>
        <p:spPr>
          <a:xfrm>
            <a:off x="1230889" y="1039091"/>
            <a:ext cx="9896475" cy="4861646"/>
          </a:xfrm>
          <a:prstGeom prst="rect">
            <a:avLst/>
          </a:prstGeom>
        </p:spPr>
      </p:pic>
    </p:spTree>
    <p:extLst>
      <p:ext uri="{BB962C8B-B14F-4D97-AF65-F5344CB8AC3E}">
        <p14:creationId xmlns:p14="http://schemas.microsoft.com/office/powerpoint/2010/main" val="3266725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1042987" y="952500"/>
            <a:ext cx="10106025" cy="4953000"/>
          </a:xfrm>
          <a:prstGeom prst="rect">
            <a:avLst/>
          </a:prstGeom>
        </p:spPr>
      </p:pic>
    </p:spTree>
    <p:extLst>
      <p:ext uri="{BB962C8B-B14F-4D97-AF65-F5344CB8AC3E}">
        <p14:creationId xmlns:p14="http://schemas.microsoft.com/office/powerpoint/2010/main" val="1143813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2" name="Picture 1"/>
          <p:cNvPicPr>
            <a:picLocks noChangeAspect="1"/>
          </p:cNvPicPr>
          <p:nvPr/>
        </p:nvPicPr>
        <p:blipFill>
          <a:blip r:embed="rId2"/>
          <a:stretch>
            <a:fillRect/>
          </a:stretch>
        </p:blipFill>
        <p:spPr>
          <a:xfrm>
            <a:off x="947737" y="1247775"/>
            <a:ext cx="10296525" cy="4362450"/>
          </a:xfrm>
          <a:prstGeom prst="rect">
            <a:avLst/>
          </a:prstGeom>
        </p:spPr>
      </p:pic>
    </p:spTree>
    <p:extLst>
      <p:ext uri="{BB962C8B-B14F-4D97-AF65-F5344CB8AC3E}">
        <p14:creationId xmlns:p14="http://schemas.microsoft.com/office/powerpoint/2010/main" val="842791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Content Placeholder 2">
            <a:extLst>
              <a:ext uri="{FF2B5EF4-FFF2-40B4-BE49-F238E27FC236}">
                <a16:creationId xmlns:a16="http://schemas.microsoft.com/office/drawing/2014/main" id="{D0BE52C8-41AC-4501-BCDC-B01774204580}"/>
              </a:ext>
            </a:extLst>
          </p:cNvPr>
          <p:cNvSpPr txBox="1">
            <a:spLocks/>
          </p:cNvSpPr>
          <p:nvPr/>
        </p:nvSpPr>
        <p:spPr>
          <a:xfrm>
            <a:off x="2223459" y="1003014"/>
            <a:ext cx="8078977" cy="179837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rtl="1"/>
            <a:endParaRPr lang="ar-KW" b="1" u="sng" dirty="0" smtClean="0">
              <a:solidFill>
                <a:schemeClr val="accent1">
                  <a:lumMod val="50000"/>
                </a:schemeClr>
              </a:solidFill>
              <a:latin typeface="Sakkal Majalla" panose="02000000000000000000" pitchFamily="2" charset="-78"/>
              <a:cs typeface="mohammad bold art 1" pitchFamily="2" charset="-78"/>
            </a:endParaRPr>
          </a:p>
          <a:p>
            <a:pPr lvl="1" rtl="1"/>
            <a:r>
              <a:rPr lang="ar-KW" b="1" u="sng" dirty="0">
                <a:solidFill>
                  <a:srgbClr val="C08E00"/>
                </a:solidFill>
                <a:latin typeface="Sakkal Majalla" panose="02000000000000000000" pitchFamily="2" charset="-78"/>
                <a:cs typeface="mohammad bold art 1" pitchFamily="2" charset="-78"/>
              </a:rPr>
              <a:t>الإقرار الخاص بجميع النماذج</a:t>
            </a:r>
          </a:p>
          <a:p>
            <a:pPr lvl="1" rtl="1"/>
            <a:r>
              <a:rPr lang="ar-KW" b="1" u="sng" dirty="0">
                <a:solidFill>
                  <a:schemeClr val="accent1">
                    <a:lumMod val="50000"/>
                  </a:schemeClr>
                </a:solidFill>
                <a:latin typeface="Sakkal Majalla" panose="02000000000000000000" pitchFamily="2" charset="-78"/>
                <a:cs typeface="mohammad bold art 1" pitchFamily="2" charset="-78"/>
              </a:rPr>
              <a:t>(تقارير المحافظ الاستثمارية للأوراق المالية</a:t>
            </a:r>
            <a:r>
              <a:rPr lang="ar-KW" b="1" u="sng" dirty="0" smtClean="0">
                <a:solidFill>
                  <a:schemeClr val="accent1">
                    <a:lumMod val="50000"/>
                  </a:schemeClr>
                </a:solidFill>
                <a:latin typeface="Sakkal Majalla" panose="02000000000000000000" pitchFamily="2" charset="-78"/>
                <a:cs typeface="mohammad bold art 1" pitchFamily="2" charset="-78"/>
              </a:rPr>
              <a:t>)</a:t>
            </a:r>
            <a:endParaRPr lang="ar-KW" b="1" u="sng" dirty="0">
              <a:solidFill>
                <a:schemeClr val="accent1">
                  <a:lumMod val="50000"/>
                </a:schemeClr>
              </a:solidFill>
              <a:latin typeface="Sakkal Majalla" panose="02000000000000000000" pitchFamily="2" charset="-78"/>
              <a:cs typeface="mohammad bold art 1" pitchFamily="2" charset="-78"/>
            </a:endParaRPr>
          </a:p>
        </p:txBody>
      </p:sp>
      <p:pic>
        <p:nvPicPr>
          <p:cNvPr id="2" name="Picture 1"/>
          <p:cNvPicPr>
            <a:picLocks noChangeAspect="1"/>
          </p:cNvPicPr>
          <p:nvPr/>
        </p:nvPicPr>
        <p:blipFill>
          <a:blip r:embed="rId2"/>
          <a:stretch>
            <a:fillRect/>
          </a:stretch>
        </p:blipFill>
        <p:spPr>
          <a:xfrm>
            <a:off x="928117" y="2923395"/>
            <a:ext cx="10325100" cy="2524125"/>
          </a:xfrm>
          <a:prstGeom prst="rect">
            <a:avLst/>
          </a:prstGeom>
        </p:spPr>
      </p:pic>
    </p:spTree>
    <p:extLst>
      <p:ext uri="{BB962C8B-B14F-4D97-AF65-F5344CB8AC3E}">
        <p14:creationId xmlns:p14="http://schemas.microsoft.com/office/powerpoint/2010/main" val="119242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019" y="2121603"/>
            <a:ext cx="6455482" cy="492373"/>
          </a:xfrm>
        </p:spPr>
        <p:txBody>
          <a:bodyPr>
            <a:noAutofit/>
          </a:bodyPr>
          <a:lstStyle/>
          <a:p>
            <a:pPr lvl="0" algn="r" rtl="1" fontAlgn="base">
              <a:spcAft>
                <a:spcPts val="600"/>
              </a:spcAft>
            </a:pPr>
            <a:r>
              <a:rPr lang="ar-KW" sz="4000" b="1" dirty="0">
                <a:solidFill>
                  <a:srgbClr val="AD8100"/>
                </a:solidFill>
                <a:latin typeface="Calibri" pitchFamily="34" charset="0"/>
                <a:cs typeface="mohammad bold art 1" pitchFamily="2" charset="-78"/>
              </a:rPr>
              <a:t>خامساً : </a:t>
            </a:r>
            <a:endParaRPr lang="ar-KW" sz="4000" b="1" dirty="0">
              <a:solidFill>
                <a:srgbClr val="AD8100"/>
              </a:solidFill>
              <a:latin typeface="Calibri" pitchFamily="34" charset="0"/>
              <a:cs typeface="mohammad bold art 1" pitchFamily="2" charset="-78"/>
            </a:endParaRPr>
          </a:p>
        </p:txBody>
      </p:sp>
      <p:sp>
        <p:nvSpPr>
          <p:cNvPr id="6" name="Subtitle 5"/>
          <p:cNvSpPr>
            <a:spLocks noGrp="1"/>
          </p:cNvSpPr>
          <p:nvPr>
            <p:ph type="subTitle" idx="1"/>
          </p:nvPr>
        </p:nvSpPr>
        <p:spPr>
          <a:xfrm>
            <a:off x="1524000" y="3083690"/>
            <a:ext cx="9144000" cy="944331"/>
          </a:xfrm>
        </p:spPr>
        <p:txBody>
          <a:bodyPr>
            <a:normAutofit/>
          </a:bodyPr>
          <a:lstStyle/>
          <a:p>
            <a:pPr lvl="0" rtl="1" fontAlgn="base">
              <a:spcBef>
                <a:spcPct val="0"/>
              </a:spcBef>
              <a:spcAft>
                <a:spcPts val="600"/>
              </a:spcAft>
            </a:pPr>
            <a:r>
              <a:rPr lang="ar-KW" sz="4000" b="1" dirty="0">
                <a:solidFill>
                  <a:srgbClr val="44546A"/>
                </a:solidFill>
                <a:cs typeface="mohammad bold art 1" pitchFamily="2" charset="-78"/>
              </a:rPr>
              <a:t>نطاق حيز التطبيق</a:t>
            </a:r>
            <a:endParaRPr lang="ar-KW" sz="4000" dirty="0"/>
          </a:p>
        </p:txBody>
      </p:sp>
      <p:cxnSp>
        <p:nvCxnSpPr>
          <p:cNvPr id="13" name="Straight Connector 12"/>
          <p:cNvCxnSpPr/>
          <p:nvPr/>
        </p:nvCxnSpPr>
        <p:spPr>
          <a:xfrm>
            <a:off x="3128196" y="3893860"/>
            <a:ext cx="6100883" cy="29277"/>
          </a:xfrm>
          <a:prstGeom prst="line">
            <a:avLst/>
          </a:prstGeom>
          <a:ln w="28575">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428589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3" name="Content Placeholder 2"/>
          <p:cNvSpPr txBox="1">
            <a:spLocks/>
          </p:cNvSpPr>
          <p:nvPr/>
        </p:nvSpPr>
        <p:spPr>
          <a:xfrm>
            <a:off x="698269" y="1319299"/>
            <a:ext cx="4431030" cy="34523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1" fontAlgn="base">
              <a:lnSpc>
                <a:spcPct val="150000"/>
              </a:lnSpc>
              <a:spcBef>
                <a:spcPct val="0"/>
              </a:spcBef>
              <a:spcAft>
                <a:spcPts val="600"/>
              </a:spcAft>
            </a:pPr>
            <a:r>
              <a:rPr lang="ar-KW" b="1" smtClean="0">
                <a:solidFill>
                  <a:schemeClr val="accent1">
                    <a:lumMod val="50000"/>
                  </a:schemeClr>
                </a:solidFill>
                <a:cs typeface="mohammad bold art 1" pitchFamily="2" charset="-78"/>
              </a:rPr>
              <a:t>مراحل انطلاق العمل</a:t>
            </a:r>
          </a:p>
          <a:p>
            <a:pPr rtl="1" fontAlgn="base">
              <a:lnSpc>
                <a:spcPct val="150000"/>
              </a:lnSpc>
              <a:spcBef>
                <a:spcPct val="0"/>
              </a:spcBef>
              <a:spcAft>
                <a:spcPts val="600"/>
              </a:spcAft>
            </a:pPr>
            <a:r>
              <a:rPr lang="ar-KW" b="1" smtClean="0">
                <a:solidFill>
                  <a:schemeClr val="accent1">
                    <a:lumMod val="50000"/>
                  </a:schemeClr>
                </a:solidFill>
                <a:cs typeface="mohammad bold art 1" pitchFamily="2" charset="-78"/>
              </a:rPr>
              <a:t>في النظام الآلي الخاص بتقارير المحافظ الاستثمارية</a:t>
            </a:r>
            <a:endParaRPr lang="ar-KW" smtClean="0">
              <a:solidFill>
                <a:schemeClr val="accent1">
                  <a:lumMod val="50000"/>
                </a:schemeClr>
              </a:solidFill>
              <a:latin typeface="Calibri" pitchFamily="34" charset="0"/>
              <a:cs typeface="mohammad bold art 1" pitchFamily="2" charset="-78"/>
            </a:endParaRPr>
          </a:p>
          <a:p>
            <a:pPr algn="just" rtl="1" fontAlgn="base">
              <a:spcBef>
                <a:spcPct val="0"/>
              </a:spcBef>
              <a:spcAft>
                <a:spcPts val="600"/>
              </a:spcAft>
            </a:pPr>
            <a:endParaRPr lang="en-US" dirty="0">
              <a:latin typeface="Times New Roman" panose="02020603050405020304" pitchFamily="18" charset="0"/>
              <a:ea typeface="Calibri" panose="020F0502020204030204" pitchFamily="34" charset="0"/>
              <a:cs typeface="mohammad bold art 1" pitchFamily="2" charset="-78"/>
            </a:endParaRPr>
          </a:p>
        </p:txBody>
      </p:sp>
      <p:graphicFrame>
        <p:nvGraphicFramePr>
          <p:cNvPr id="4" name="Diagram 3"/>
          <p:cNvGraphicFramePr/>
          <p:nvPr>
            <p:extLst>
              <p:ext uri="{D42A27DB-BD31-4B8C-83A1-F6EECF244321}">
                <p14:modId xmlns:p14="http://schemas.microsoft.com/office/powerpoint/2010/main" val="2649119260"/>
              </p:ext>
            </p:extLst>
          </p:nvPr>
        </p:nvGraphicFramePr>
        <p:xfrm>
          <a:off x="3145675" y="1739354"/>
          <a:ext cx="609600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7231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24000" y="3083690"/>
            <a:ext cx="9144000" cy="944331"/>
          </a:xfrm>
        </p:spPr>
        <p:txBody>
          <a:bodyPr>
            <a:normAutofit/>
          </a:bodyPr>
          <a:lstStyle/>
          <a:p>
            <a:pPr lvl="0" rtl="1" fontAlgn="base">
              <a:spcBef>
                <a:spcPct val="0"/>
              </a:spcBef>
              <a:spcAft>
                <a:spcPts val="600"/>
              </a:spcAft>
            </a:pPr>
            <a:r>
              <a:rPr lang="ar-KW" sz="5400" b="1" dirty="0" smtClean="0">
                <a:solidFill>
                  <a:schemeClr val="accent1">
                    <a:lumMod val="50000"/>
                  </a:schemeClr>
                </a:solidFill>
                <a:latin typeface="Calibri" pitchFamily="34" charset="0"/>
                <a:cs typeface="mohammad bold art 1" pitchFamily="2" charset="-78"/>
              </a:rPr>
              <a:t>« </a:t>
            </a:r>
            <a:r>
              <a:rPr lang="ar-KW" sz="5400" b="1" dirty="0" smtClean="0">
                <a:solidFill>
                  <a:srgbClr val="AE852D"/>
                </a:solidFill>
                <a:latin typeface="Calibri" pitchFamily="34" charset="0"/>
                <a:cs typeface="mohammad bold art 1" pitchFamily="2" charset="-78"/>
              </a:rPr>
              <a:t>فقرة </a:t>
            </a:r>
            <a:r>
              <a:rPr lang="ar-KW" sz="5400" b="1" dirty="0">
                <a:solidFill>
                  <a:srgbClr val="AE852D"/>
                </a:solidFill>
                <a:latin typeface="Calibri" pitchFamily="34" charset="0"/>
                <a:cs typeface="mohammad bold art 1" pitchFamily="2" charset="-78"/>
              </a:rPr>
              <a:t>الأسئلة </a:t>
            </a:r>
            <a:r>
              <a:rPr lang="ar-KW" sz="5400" b="1" dirty="0">
                <a:solidFill>
                  <a:schemeClr val="accent1">
                    <a:lumMod val="50000"/>
                  </a:schemeClr>
                </a:solidFill>
                <a:latin typeface="Calibri" pitchFamily="34" charset="0"/>
                <a:cs typeface="mohammad bold art 1" pitchFamily="2" charset="-78"/>
              </a:rPr>
              <a:t>»</a:t>
            </a:r>
          </a:p>
        </p:txBody>
      </p:sp>
      <p:cxnSp>
        <p:nvCxnSpPr>
          <p:cNvPr id="13" name="Straight Connector 12"/>
          <p:cNvCxnSpPr/>
          <p:nvPr/>
        </p:nvCxnSpPr>
        <p:spPr>
          <a:xfrm>
            <a:off x="4703081" y="3916769"/>
            <a:ext cx="2775169" cy="9772"/>
          </a:xfrm>
          <a:prstGeom prst="line">
            <a:avLst/>
          </a:prstGeom>
          <a:ln w="28575">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661451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24000" y="3083690"/>
            <a:ext cx="9144000" cy="944331"/>
          </a:xfrm>
        </p:spPr>
        <p:txBody>
          <a:bodyPr>
            <a:normAutofit/>
          </a:bodyPr>
          <a:lstStyle/>
          <a:p>
            <a:pPr lvl="0" rtl="1" fontAlgn="base">
              <a:spcBef>
                <a:spcPct val="0"/>
              </a:spcBef>
              <a:spcAft>
                <a:spcPts val="600"/>
              </a:spcAft>
            </a:pPr>
            <a:r>
              <a:rPr lang="ar-KW" sz="5400" b="1" dirty="0">
                <a:solidFill>
                  <a:schemeClr val="accent1">
                    <a:lumMod val="50000"/>
                  </a:schemeClr>
                </a:solidFill>
                <a:latin typeface="Calibri" pitchFamily="34" charset="0"/>
                <a:cs typeface="mohammad bold art 1" pitchFamily="2" charset="-78"/>
              </a:rPr>
              <a:t>«</a:t>
            </a:r>
            <a:r>
              <a:rPr lang="ar-KW" sz="5400" b="1" dirty="0" smtClean="0">
                <a:solidFill>
                  <a:srgbClr val="AD8100"/>
                </a:solidFill>
                <a:latin typeface="Calibri" pitchFamily="34" charset="0"/>
                <a:cs typeface="mohammad bold art 1" pitchFamily="2" charset="-78"/>
              </a:rPr>
              <a:t> شكرا </a:t>
            </a:r>
            <a:r>
              <a:rPr lang="ar-KW" sz="5400" b="1" dirty="0">
                <a:solidFill>
                  <a:schemeClr val="accent1">
                    <a:lumMod val="50000"/>
                  </a:schemeClr>
                </a:solidFill>
                <a:latin typeface="Calibri" pitchFamily="34" charset="0"/>
                <a:cs typeface="mohammad bold art 1" pitchFamily="2" charset="-78"/>
              </a:rPr>
              <a:t>»</a:t>
            </a:r>
          </a:p>
        </p:txBody>
      </p:sp>
      <p:cxnSp>
        <p:nvCxnSpPr>
          <p:cNvPr id="13" name="Straight Connector 12"/>
          <p:cNvCxnSpPr/>
          <p:nvPr/>
        </p:nvCxnSpPr>
        <p:spPr>
          <a:xfrm>
            <a:off x="4703081" y="3916769"/>
            <a:ext cx="2775169" cy="9772"/>
          </a:xfrm>
          <a:prstGeom prst="line">
            <a:avLst/>
          </a:prstGeom>
          <a:ln w="28575">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13073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168939" y="1030445"/>
            <a:ext cx="2164080" cy="2044931"/>
          </a:xfrm>
          <a:prstGeom prst="rect">
            <a:avLst/>
          </a:prstGeom>
          <a:ln>
            <a:noFill/>
          </a:ln>
          <a:effectLst>
            <a:outerShdw blurRad="190500" algn="tl" rotWithShape="0">
              <a:srgbClr val="000000">
                <a:alpha val="70000"/>
              </a:srgbClr>
            </a:outerShdw>
          </a:effectLst>
        </p:spPr>
      </p:pic>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419" y="1305686"/>
            <a:ext cx="5372100" cy="124777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2375700" y="3075376"/>
            <a:ext cx="5275819" cy="2936818"/>
          </a:xfrm>
          <a:prstGeom prst="rect">
            <a:avLst/>
          </a:prstGeom>
          <a:ln>
            <a:noFill/>
          </a:ln>
          <a:effectLst>
            <a:outerShdw blurRad="190500" algn="tl" rotWithShape="0">
              <a:srgbClr val="000000">
                <a:alpha val="70000"/>
              </a:srgbClr>
            </a:outerShdw>
          </a:effectLst>
        </p:spPr>
      </p:pic>
      <p:sp>
        <p:nvSpPr>
          <p:cNvPr id="7" name="TextBox 6"/>
          <p:cNvSpPr txBox="1"/>
          <p:nvPr/>
        </p:nvSpPr>
        <p:spPr>
          <a:xfrm>
            <a:off x="11463251" y="964276"/>
            <a:ext cx="357447" cy="369332"/>
          </a:xfrm>
          <a:prstGeom prst="rect">
            <a:avLst/>
          </a:prstGeom>
          <a:noFill/>
        </p:spPr>
        <p:txBody>
          <a:bodyPr wrap="square" rtlCol="0">
            <a:spAutoFit/>
          </a:bodyPr>
          <a:lstStyle/>
          <a:p>
            <a:r>
              <a:rPr lang="en-US" dirty="0" smtClean="0"/>
              <a:t>1</a:t>
            </a:r>
            <a:endParaRPr lang="en-US" dirty="0"/>
          </a:p>
        </p:txBody>
      </p:sp>
      <p:sp>
        <p:nvSpPr>
          <p:cNvPr id="11" name="TextBox 10"/>
          <p:cNvSpPr txBox="1"/>
          <p:nvPr/>
        </p:nvSpPr>
        <p:spPr>
          <a:xfrm>
            <a:off x="7722524" y="1030445"/>
            <a:ext cx="374072" cy="369332"/>
          </a:xfrm>
          <a:prstGeom prst="rect">
            <a:avLst/>
          </a:prstGeom>
          <a:noFill/>
        </p:spPr>
        <p:txBody>
          <a:bodyPr wrap="square" rtlCol="0">
            <a:spAutoFit/>
          </a:bodyPr>
          <a:lstStyle/>
          <a:p>
            <a:r>
              <a:rPr lang="en-US" dirty="0" smtClean="0"/>
              <a:t>2</a:t>
            </a:r>
            <a:endParaRPr lang="en-US" dirty="0"/>
          </a:p>
        </p:txBody>
      </p:sp>
      <p:sp>
        <p:nvSpPr>
          <p:cNvPr id="12" name="TextBox 11"/>
          <p:cNvSpPr txBox="1"/>
          <p:nvPr/>
        </p:nvSpPr>
        <p:spPr>
          <a:xfrm>
            <a:off x="7781751" y="3075376"/>
            <a:ext cx="339784"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7991644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019" y="2121603"/>
            <a:ext cx="6455482" cy="492373"/>
          </a:xfrm>
        </p:spPr>
        <p:txBody>
          <a:bodyPr>
            <a:noAutofit/>
          </a:bodyPr>
          <a:lstStyle/>
          <a:p>
            <a:pPr lvl="0" algn="r" rtl="1" fontAlgn="base">
              <a:spcAft>
                <a:spcPts val="600"/>
              </a:spcAft>
            </a:pPr>
            <a:r>
              <a:rPr lang="ar-KW" sz="4000" b="1" dirty="0">
                <a:solidFill>
                  <a:srgbClr val="AD8100"/>
                </a:solidFill>
                <a:latin typeface="Calibri" pitchFamily="34" charset="0"/>
                <a:cs typeface="mohammad bold art 1" pitchFamily="2" charset="-78"/>
              </a:rPr>
              <a:t>ثانياً</a:t>
            </a:r>
            <a:r>
              <a:rPr lang="ar-KW" sz="4000" b="1" dirty="0" smtClean="0">
                <a:solidFill>
                  <a:srgbClr val="AD8100"/>
                </a:solidFill>
                <a:latin typeface="Calibri" pitchFamily="34" charset="0"/>
                <a:cs typeface="mohammad bold art 1" pitchFamily="2" charset="-78"/>
              </a:rPr>
              <a:t>: </a:t>
            </a:r>
            <a:endParaRPr lang="ar-KW" sz="4000" b="1" dirty="0">
              <a:solidFill>
                <a:srgbClr val="AD8100"/>
              </a:solidFill>
              <a:latin typeface="Calibri" pitchFamily="34" charset="0"/>
              <a:cs typeface="mohammad bold art 1" pitchFamily="2" charset="-78"/>
            </a:endParaRPr>
          </a:p>
        </p:txBody>
      </p:sp>
      <p:sp>
        <p:nvSpPr>
          <p:cNvPr id="6" name="Subtitle 5"/>
          <p:cNvSpPr>
            <a:spLocks noGrp="1"/>
          </p:cNvSpPr>
          <p:nvPr>
            <p:ph type="subTitle" idx="1"/>
          </p:nvPr>
        </p:nvSpPr>
        <p:spPr>
          <a:xfrm>
            <a:off x="1524000" y="3083690"/>
            <a:ext cx="9144000" cy="944331"/>
          </a:xfrm>
        </p:spPr>
        <p:txBody>
          <a:bodyPr>
            <a:normAutofit fontScale="92500"/>
          </a:bodyPr>
          <a:lstStyle/>
          <a:p>
            <a:pPr lvl="0" rtl="1" fontAlgn="base">
              <a:spcBef>
                <a:spcPct val="0"/>
              </a:spcBef>
              <a:spcAft>
                <a:spcPts val="600"/>
              </a:spcAft>
            </a:pPr>
            <a:r>
              <a:rPr lang="ar-KW" sz="4000" b="1" dirty="0">
                <a:solidFill>
                  <a:srgbClr val="44546A"/>
                </a:solidFill>
                <a:cs typeface="mohammad bold art 1" pitchFamily="2" charset="-78"/>
              </a:rPr>
              <a:t>نبذة عن النظام الآلي لتقارير المحافظ الاستثمارية</a:t>
            </a:r>
            <a:endParaRPr lang="ar-KW" sz="4000" dirty="0"/>
          </a:p>
        </p:txBody>
      </p:sp>
      <p:cxnSp>
        <p:nvCxnSpPr>
          <p:cNvPr id="13" name="Straight Connector 12"/>
          <p:cNvCxnSpPr/>
          <p:nvPr/>
        </p:nvCxnSpPr>
        <p:spPr>
          <a:xfrm>
            <a:off x="3128196" y="3893860"/>
            <a:ext cx="6100883" cy="29277"/>
          </a:xfrm>
          <a:prstGeom prst="line">
            <a:avLst/>
          </a:prstGeom>
          <a:ln w="28575">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661473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7" name="Content Placeholder 2">
            <a:extLst>
              <a:ext uri="{FF2B5EF4-FFF2-40B4-BE49-F238E27FC236}">
                <a16:creationId xmlns:a16="http://schemas.microsoft.com/office/drawing/2014/main" id="{D0BE52C8-41AC-4501-BCDC-B01774204580}"/>
              </a:ext>
            </a:extLst>
          </p:cNvPr>
          <p:cNvSpPr txBox="1">
            <a:spLocks/>
          </p:cNvSpPr>
          <p:nvPr/>
        </p:nvSpPr>
        <p:spPr>
          <a:xfrm>
            <a:off x="1724695" y="1111079"/>
            <a:ext cx="8807530" cy="46451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0" indent="-342900" algn="just" rtl="1">
              <a:buFont typeface="Wingdings" panose="05000000000000000000" pitchFamily="2" charset="2"/>
              <a:buChar char="v"/>
            </a:pPr>
            <a:r>
              <a:rPr lang="ar-KW" sz="2200" dirty="0">
                <a:solidFill>
                  <a:schemeClr val="accent1">
                    <a:lumMod val="50000"/>
                  </a:schemeClr>
                </a:solidFill>
                <a:cs typeface="mohammad bold art 1" pitchFamily="2" charset="-78"/>
              </a:rPr>
              <a:t>من منطلق تطوير </a:t>
            </a:r>
            <a:r>
              <a:rPr lang="ar-KW" sz="2200" dirty="0" smtClean="0">
                <a:solidFill>
                  <a:schemeClr val="accent1">
                    <a:lumMod val="50000"/>
                  </a:schemeClr>
                </a:solidFill>
                <a:cs typeface="mohammad bold art 1" pitchFamily="2" charset="-78"/>
              </a:rPr>
              <a:t>آلية العمل الرقابي بين هيئة أسواق المال والأشخاص المرخص لهم وما </a:t>
            </a:r>
            <a:r>
              <a:rPr lang="ar-KW" sz="2200" dirty="0">
                <a:solidFill>
                  <a:schemeClr val="accent1">
                    <a:lumMod val="50000"/>
                  </a:schemeClr>
                </a:solidFill>
                <a:cs typeface="mohammad bold art 1" pitchFamily="2" charset="-78"/>
              </a:rPr>
              <a:t>نصت عليه اللائحة التنفيذية </a:t>
            </a:r>
            <a:r>
              <a:rPr lang="ar-KW" sz="2200" dirty="0" smtClean="0">
                <a:solidFill>
                  <a:schemeClr val="accent1">
                    <a:lumMod val="50000"/>
                  </a:schemeClr>
                </a:solidFill>
                <a:cs typeface="mohammad bold art 1" pitchFamily="2" charset="-78"/>
              </a:rPr>
              <a:t>من </a:t>
            </a:r>
            <a:r>
              <a:rPr lang="ar-KW" sz="2200" b="1" dirty="0">
                <a:solidFill>
                  <a:srgbClr val="C08E00"/>
                </a:solidFill>
                <a:latin typeface="Sakkal Majalla" panose="02000000000000000000" pitchFamily="2" charset="-78"/>
                <a:cs typeface="mohammad bold art 1" pitchFamily="2" charset="-78"/>
              </a:rPr>
              <a:t>إمكانية وضع نظاماً آلياً لتزويد الهيئة بالتقارير الدورية </a:t>
            </a:r>
            <a:r>
              <a:rPr lang="ar-KW" sz="2200" dirty="0" smtClean="0">
                <a:solidFill>
                  <a:schemeClr val="accent1">
                    <a:lumMod val="50000"/>
                  </a:schemeClr>
                </a:solidFill>
                <a:cs typeface="mohammad bold art 1" pitchFamily="2" charset="-78"/>
              </a:rPr>
              <a:t>للمحافظ الاستثمارية للأوراق المالية </a:t>
            </a:r>
            <a:r>
              <a:rPr lang="ar-KW" sz="2200" dirty="0">
                <a:solidFill>
                  <a:schemeClr val="accent1">
                    <a:lumMod val="50000"/>
                  </a:schemeClr>
                </a:solidFill>
                <a:cs typeface="mohammad bold art 1" pitchFamily="2" charset="-78"/>
              </a:rPr>
              <a:t>بشكل </a:t>
            </a:r>
            <a:r>
              <a:rPr lang="ar-KW" sz="2200" dirty="0" smtClean="0">
                <a:solidFill>
                  <a:schemeClr val="accent1">
                    <a:lumMod val="50000"/>
                  </a:schemeClr>
                </a:solidFill>
                <a:cs typeface="mohammad bold art 1" pitchFamily="2" charset="-78"/>
              </a:rPr>
              <a:t>إلكتروني</a:t>
            </a:r>
            <a:r>
              <a:rPr lang="ar-KW" sz="2200" dirty="0">
                <a:solidFill>
                  <a:schemeClr val="accent1">
                    <a:lumMod val="50000"/>
                  </a:schemeClr>
                </a:solidFill>
                <a:cs typeface="mohammad bold art 1" pitchFamily="2" charset="-78"/>
              </a:rPr>
              <a:t>.</a:t>
            </a:r>
          </a:p>
          <a:p>
            <a:pPr lvl="0" algn="just" rtl="1"/>
            <a:endParaRPr lang="ar-KW" sz="2200" dirty="0">
              <a:solidFill>
                <a:schemeClr val="accent1">
                  <a:lumMod val="50000"/>
                </a:schemeClr>
              </a:solidFill>
              <a:cs typeface="mohammad bold art 1" pitchFamily="2" charset="-78"/>
            </a:endParaRPr>
          </a:p>
          <a:p>
            <a:pPr marL="342900" lvl="0" indent="-342900" algn="just" rtl="1">
              <a:buFont typeface="Wingdings" panose="05000000000000000000" pitchFamily="2" charset="2"/>
              <a:buChar char="v"/>
            </a:pPr>
            <a:r>
              <a:rPr lang="ar-KW" sz="2200" dirty="0" smtClean="0">
                <a:solidFill>
                  <a:schemeClr val="accent1">
                    <a:lumMod val="50000"/>
                  </a:schemeClr>
                </a:solidFill>
                <a:cs typeface="mohammad bold art 1" pitchFamily="2" charset="-78"/>
              </a:rPr>
              <a:t>فقد </a:t>
            </a:r>
            <a:r>
              <a:rPr lang="ar-KW" sz="2200" b="1" dirty="0">
                <a:solidFill>
                  <a:srgbClr val="C08E00"/>
                </a:solidFill>
                <a:latin typeface="Sakkal Majalla" panose="02000000000000000000" pitchFamily="2" charset="-78"/>
                <a:cs typeface="mohammad bold art 1" pitchFamily="2" charset="-78"/>
              </a:rPr>
              <a:t>تم استحداث نظام آلي </a:t>
            </a:r>
            <a:r>
              <a:rPr lang="ar-KW" sz="2200" dirty="0">
                <a:solidFill>
                  <a:schemeClr val="accent1">
                    <a:lumMod val="50000"/>
                  </a:schemeClr>
                </a:solidFill>
                <a:cs typeface="mohammad bold art 1" pitchFamily="2" charset="-78"/>
              </a:rPr>
              <a:t>لتلقي التقارير الدورية </a:t>
            </a:r>
            <a:r>
              <a:rPr lang="ar-KW" sz="2200" dirty="0" smtClean="0">
                <a:solidFill>
                  <a:schemeClr val="accent1">
                    <a:lumMod val="50000"/>
                  </a:schemeClr>
                </a:solidFill>
                <a:cs typeface="mohammad bold art 1" pitchFamily="2" charset="-78"/>
              </a:rPr>
              <a:t>من الأشخاص </a:t>
            </a:r>
            <a:r>
              <a:rPr lang="ar-KW" sz="2200" dirty="0">
                <a:solidFill>
                  <a:schemeClr val="accent1">
                    <a:lumMod val="50000"/>
                  </a:schemeClr>
                </a:solidFill>
                <a:cs typeface="mohammad bold art 1" pitchFamily="2" charset="-78"/>
              </a:rPr>
              <a:t>المرخص لهم </a:t>
            </a:r>
            <a:r>
              <a:rPr lang="ar-KW" sz="2200" dirty="0" smtClean="0">
                <a:solidFill>
                  <a:schemeClr val="accent1">
                    <a:lumMod val="50000"/>
                  </a:schemeClr>
                </a:solidFill>
                <a:cs typeface="mohammad bold art 1" pitchFamily="2" charset="-78"/>
              </a:rPr>
              <a:t>بمزاولة </a:t>
            </a:r>
            <a:r>
              <a:rPr lang="ar-KW" sz="2200" dirty="0">
                <a:solidFill>
                  <a:schemeClr val="accent1">
                    <a:lumMod val="50000"/>
                  </a:schemeClr>
                </a:solidFill>
                <a:cs typeface="mohammad bold art 1" pitchFamily="2" charset="-78"/>
              </a:rPr>
              <a:t>نشاط مدير محفظة استثمار</a:t>
            </a:r>
            <a:r>
              <a:rPr lang="ar-KW" sz="2200" dirty="0" smtClean="0">
                <a:solidFill>
                  <a:schemeClr val="accent1">
                    <a:lumMod val="50000"/>
                  </a:schemeClr>
                </a:solidFill>
                <a:cs typeface="mohammad bold art 1" pitchFamily="2" charset="-78"/>
              </a:rPr>
              <a:t>.</a:t>
            </a:r>
          </a:p>
          <a:p>
            <a:pPr lvl="0" algn="just" rtl="1"/>
            <a:endParaRPr lang="ar-KW" sz="2200" dirty="0">
              <a:solidFill>
                <a:schemeClr val="accent1">
                  <a:lumMod val="50000"/>
                </a:schemeClr>
              </a:solidFill>
              <a:cs typeface="mohammad bold art 1" pitchFamily="2" charset="-78"/>
            </a:endParaRPr>
          </a:p>
          <a:p>
            <a:pPr marL="342900" lvl="0" indent="-342900" algn="just" rtl="1">
              <a:buFont typeface="Wingdings" panose="05000000000000000000" pitchFamily="2" charset="2"/>
              <a:buChar char="v"/>
            </a:pPr>
            <a:r>
              <a:rPr lang="ar-KW" sz="2200" u="sng" dirty="0" smtClean="0">
                <a:solidFill>
                  <a:schemeClr val="accent1">
                    <a:lumMod val="50000"/>
                  </a:schemeClr>
                </a:solidFill>
                <a:cs typeface="mohammad bold art 1" pitchFamily="2" charset="-78"/>
              </a:rPr>
              <a:t>يوفر النظام الآلي خدمات تسليم المتطلبات الرقابية التالية:</a:t>
            </a:r>
            <a:endParaRPr lang="ar-KW" sz="2200" u="sng" dirty="0">
              <a:solidFill>
                <a:schemeClr val="accent1">
                  <a:lumMod val="50000"/>
                </a:schemeClr>
              </a:solidFill>
              <a:cs typeface="mohammad bold art 1" pitchFamily="2" charset="-78"/>
            </a:endParaRPr>
          </a:p>
          <a:p>
            <a:pPr marL="800100" lvl="1" indent="-342900" algn="just" rtl="1">
              <a:buAutoNum type="arabicParenR"/>
            </a:pPr>
            <a:r>
              <a:rPr lang="ar-KW" sz="1900" dirty="0" smtClean="0">
                <a:solidFill>
                  <a:schemeClr val="accent1">
                    <a:lumMod val="50000"/>
                  </a:schemeClr>
                </a:solidFill>
                <a:cs typeface="mohammad bold art 1" pitchFamily="2" charset="-78"/>
              </a:rPr>
              <a:t>عدد (5) نماذج للتقارير </a:t>
            </a:r>
            <a:r>
              <a:rPr lang="ar-KW" sz="1900" dirty="0">
                <a:solidFill>
                  <a:schemeClr val="accent1">
                    <a:lumMod val="50000"/>
                  </a:schemeClr>
                </a:solidFill>
                <a:cs typeface="mohammad bold art 1" pitchFamily="2" charset="-78"/>
              </a:rPr>
              <a:t>الدورية الخاصة بالمحافظ الاستثمارية</a:t>
            </a:r>
          </a:p>
          <a:p>
            <a:pPr marL="800100" lvl="1" indent="-342900" algn="just" rtl="1">
              <a:buAutoNum type="arabicParenR"/>
            </a:pPr>
            <a:r>
              <a:rPr lang="ar-KW" sz="1900" dirty="0" smtClean="0">
                <a:solidFill>
                  <a:schemeClr val="accent1">
                    <a:lumMod val="50000"/>
                  </a:schemeClr>
                </a:solidFill>
                <a:cs typeface="mohammad bold art 1" pitchFamily="2" charset="-78"/>
              </a:rPr>
              <a:t>تقرير حول الجهاز </a:t>
            </a:r>
            <a:r>
              <a:rPr lang="ar-KW" sz="1900" dirty="0">
                <a:solidFill>
                  <a:schemeClr val="accent1">
                    <a:lumMod val="50000"/>
                  </a:schemeClr>
                </a:solidFill>
                <a:cs typeface="mohammad bold art 1" pitchFamily="2" charset="-78"/>
              </a:rPr>
              <a:t>القائم المخول له إدارة المحافظ </a:t>
            </a:r>
            <a:r>
              <a:rPr lang="ar-KW" sz="1900" dirty="0" smtClean="0">
                <a:solidFill>
                  <a:schemeClr val="accent1">
                    <a:lumMod val="50000"/>
                  </a:schemeClr>
                </a:solidFill>
                <a:cs typeface="mohammad bold art 1" pitchFamily="2" charset="-78"/>
              </a:rPr>
              <a:t>الاستثمارية</a:t>
            </a:r>
            <a:endParaRPr lang="ar-KW" sz="1900" dirty="0">
              <a:solidFill>
                <a:schemeClr val="accent1">
                  <a:lumMod val="50000"/>
                </a:schemeClr>
              </a:solidFill>
              <a:cs typeface="mohammad bold art 1" pitchFamily="2" charset="-78"/>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0760" t="3800" r="30495" b="68900"/>
          <a:stretch/>
        </p:blipFill>
        <p:spPr>
          <a:xfrm>
            <a:off x="941369" y="4710864"/>
            <a:ext cx="1125765" cy="1045353"/>
          </a:xfrm>
          <a:prstGeom prst="rect">
            <a:avLst/>
          </a:prstGeom>
        </p:spPr>
      </p:pic>
    </p:spTree>
    <p:extLst>
      <p:ext uri="{BB962C8B-B14F-4D97-AF65-F5344CB8AC3E}">
        <p14:creationId xmlns:p14="http://schemas.microsoft.com/office/powerpoint/2010/main" val="1574614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
        <p:nvSpPr>
          <p:cNvPr id="5" name="Content Placeholder 2"/>
          <p:cNvSpPr txBox="1">
            <a:spLocks/>
          </p:cNvSpPr>
          <p:nvPr/>
        </p:nvSpPr>
        <p:spPr>
          <a:xfrm>
            <a:off x="1975867" y="1355321"/>
            <a:ext cx="8229600" cy="36843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457200" rtl="1" fontAlgn="base">
              <a:spcBef>
                <a:spcPct val="20000"/>
              </a:spcBef>
              <a:spcAft>
                <a:spcPts val="600"/>
              </a:spcAft>
            </a:pPr>
            <a:r>
              <a:rPr lang="ar-KW" smtClean="0">
                <a:solidFill>
                  <a:schemeClr val="accent1">
                    <a:lumMod val="50000"/>
                  </a:schemeClr>
                </a:solidFill>
                <a:cs typeface="mohammad bold art 1" pitchFamily="2" charset="-78"/>
              </a:rPr>
              <a:t>يشمل نطاق المستخدمين للنظام الآلي لتقارير المحافظ الاستثمارية للأوراق المالية </a:t>
            </a:r>
            <a:r>
              <a:rPr lang="ar-KW" b="1" smtClean="0">
                <a:solidFill>
                  <a:srgbClr val="C08E00"/>
                </a:solidFill>
                <a:latin typeface="Sakkal Majalla" panose="02000000000000000000" pitchFamily="2" charset="-78"/>
                <a:cs typeface="mohammad bold art 1" pitchFamily="2" charset="-78"/>
              </a:rPr>
              <a:t>جميع</a:t>
            </a:r>
            <a:r>
              <a:rPr lang="ar-KW" smtClean="0">
                <a:solidFill>
                  <a:schemeClr val="accent1">
                    <a:lumMod val="50000"/>
                  </a:schemeClr>
                </a:solidFill>
                <a:cs typeface="mohammad bold art 1" pitchFamily="2" charset="-78"/>
              </a:rPr>
              <a:t> الأشخاص المرخص لهم الذين يمارسون نشاط</a:t>
            </a:r>
          </a:p>
          <a:p>
            <a:pPr defTabSz="457200" rtl="1" fontAlgn="base">
              <a:spcBef>
                <a:spcPct val="20000"/>
              </a:spcBef>
              <a:spcAft>
                <a:spcPts val="600"/>
              </a:spcAft>
            </a:pPr>
            <a:r>
              <a:rPr lang="ar-KW" sz="3200" b="1" smtClean="0">
                <a:solidFill>
                  <a:schemeClr val="accent1">
                    <a:lumMod val="50000"/>
                  </a:schemeClr>
                </a:solidFill>
                <a:cs typeface="mohammad bold art 1" pitchFamily="2" charset="-78"/>
              </a:rPr>
              <a:t>"</a:t>
            </a:r>
            <a:r>
              <a:rPr lang="ar-KW" sz="3200" b="1" smtClean="0">
                <a:solidFill>
                  <a:srgbClr val="C08E00"/>
                </a:solidFill>
                <a:latin typeface="Sakkal Majalla" panose="02000000000000000000" pitchFamily="2" charset="-78"/>
                <a:cs typeface="mohammad bold art 1" pitchFamily="2" charset="-78"/>
              </a:rPr>
              <a:t>مدير محفظة استثمار</a:t>
            </a:r>
            <a:r>
              <a:rPr lang="ar-KW" sz="3200" b="1" smtClean="0">
                <a:solidFill>
                  <a:schemeClr val="accent1">
                    <a:lumMod val="50000"/>
                  </a:schemeClr>
                </a:solidFill>
                <a:cs typeface="mohammad bold art 1" pitchFamily="2" charset="-78"/>
              </a:rPr>
              <a:t>"</a:t>
            </a:r>
          </a:p>
          <a:p>
            <a:pPr algn="just" rtl="1" fontAlgn="base">
              <a:spcBef>
                <a:spcPct val="0"/>
              </a:spcBef>
              <a:spcAft>
                <a:spcPts val="600"/>
              </a:spcAft>
            </a:pPr>
            <a:endParaRPr lang="en-US" dirty="0">
              <a:latin typeface="Times New Roman" panose="02020603050405020304" pitchFamily="18" charset="0"/>
              <a:ea typeface="Calibri" panose="020F0502020204030204" pitchFamily="34" charset="0"/>
              <a:cs typeface="mohammad bold art 1" pitchFamily="2" charset="-78"/>
            </a:endParaRPr>
          </a:p>
        </p:txBody>
      </p:sp>
      <p:pic>
        <p:nvPicPr>
          <p:cNvPr id="6" name="Picture 5">
            <a:extLst>
              <a:ext uri="{FF2B5EF4-FFF2-40B4-BE49-F238E27FC236}">
                <a16:creationId xmlns:a16="http://schemas.microsoft.com/office/drawing/2014/main" id="{E19F38F2-889A-44DD-B5D2-76AE30E1A9BF}"/>
              </a:ext>
            </a:extLst>
          </p:cNvPr>
          <p:cNvPicPr>
            <a:picLocks noChangeAspect="1"/>
          </p:cNvPicPr>
          <p:nvPr/>
        </p:nvPicPr>
        <p:blipFill rotWithShape="1">
          <a:blip r:embed="rId2">
            <a:extLst>
              <a:ext uri="{28A0092B-C50C-407E-A947-70E740481C1C}">
                <a14:useLocalDpi xmlns:a14="http://schemas.microsoft.com/office/drawing/2010/main" val="0"/>
              </a:ext>
            </a:extLst>
          </a:blip>
          <a:srcRect l="68478" t="3800" r="3803" b="68900"/>
          <a:stretch/>
        </p:blipFill>
        <p:spPr>
          <a:xfrm>
            <a:off x="1165168" y="3909626"/>
            <a:ext cx="1944216" cy="1872208"/>
          </a:xfrm>
          <a:prstGeom prst="rect">
            <a:avLst/>
          </a:prstGeom>
        </p:spPr>
      </p:pic>
    </p:spTree>
    <p:extLst>
      <p:ext uri="{BB962C8B-B14F-4D97-AF65-F5344CB8AC3E}">
        <p14:creationId xmlns:p14="http://schemas.microsoft.com/office/powerpoint/2010/main" val="99556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019" y="2121603"/>
            <a:ext cx="6455482" cy="492373"/>
          </a:xfrm>
        </p:spPr>
        <p:txBody>
          <a:bodyPr>
            <a:noAutofit/>
          </a:bodyPr>
          <a:lstStyle/>
          <a:p>
            <a:pPr lvl="0" algn="r" rtl="1" fontAlgn="base">
              <a:spcAft>
                <a:spcPts val="600"/>
              </a:spcAft>
            </a:pPr>
            <a:r>
              <a:rPr lang="ar-KW" sz="4000" b="1" dirty="0">
                <a:solidFill>
                  <a:srgbClr val="AD8100"/>
                </a:solidFill>
                <a:latin typeface="Calibri" pitchFamily="34" charset="0"/>
                <a:cs typeface="mohammad bold art 1" pitchFamily="2" charset="-78"/>
              </a:rPr>
              <a:t>ثالثاً ً</a:t>
            </a:r>
            <a:r>
              <a:rPr lang="ar-KW" sz="4000" b="1" dirty="0" smtClean="0">
                <a:solidFill>
                  <a:srgbClr val="AD8100"/>
                </a:solidFill>
                <a:latin typeface="Calibri" pitchFamily="34" charset="0"/>
                <a:cs typeface="mohammad bold art 1" pitchFamily="2" charset="-78"/>
              </a:rPr>
              <a:t>: </a:t>
            </a:r>
            <a:endParaRPr lang="ar-KW" sz="4000" b="1" dirty="0">
              <a:solidFill>
                <a:srgbClr val="AD8100"/>
              </a:solidFill>
              <a:latin typeface="Calibri" pitchFamily="34" charset="0"/>
              <a:cs typeface="mohammad bold art 1" pitchFamily="2" charset="-78"/>
            </a:endParaRPr>
          </a:p>
        </p:txBody>
      </p:sp>
      <p:sp>
        <p:nvSpPr>
          <p:cNvPr id="6" name="Subtitle 5"/>
          <p:cNvSpPr>
            <a:spLocks noGrp="1"/>
          </p:cNvSpPr>
          <p:nvPr>
            <p:ph type="subTitle" idx="1"/>
          </p:nvPr>
        </p:nvSpPr>
        <p:spPr>
          <a:xfrm>
            <a:off x="1524000" y="3083690"/>
            <a:ext cx="9144000" cy="944331"/>
          </a:xfrm>
        </p:spPr>
        <p:txBody>
          <a:bodyPr>
            <a:normAutofit fontScale="92500"/>
          </a:bodyPr>
          <a:lstStyle/>
          <a:p>
            <a:pPr lvl="0" rtl="1" fontAlgn="base">
              <a:spcBef>
                <a:spcPct val="0"/>
              </a:spcBef>
              <a:spcAft>
                <a:spcPts val="600"/>
              </a:spcAft>
            </a:pPr>
            <a:r>
              <a:rPr lang="ar-KW" sz="4000" b="1" dirty="0">
                <a:solidFill>
                  <a:srgbClr val="44546A"/>
                </a:solidFill>
                <a:cs typeface="mohammad bold art 1" pitchFamily="2" charset="-78"/>
              </a:rPr>
              <a:t>أهداف النظام الآلي لتقارير المحافظ الاستثمارية</a:t>
            </a:r>
            <a:endParaRPr lang="ar-KW" sz="4000" dirty="0"/>
          </a:p>
        </p:txBody>
      </p:sp>
      <p:cxnSp>
        <p:nvCxnSpPr>
          <p:cNvPr id="13" name="Straight Connector 12"/>
          <p:cNvCxnSpPr/>
          <p:nvPr/>
        </p:nvCxnSpPr>
        <p:spPr>
          <a:xfrm>
            <a:off x="3128196" y="3893860"/>
            <a:ext cx="6100883" cy="29277"/>
          </a:xfrm>
          <a:prstGeom prst="line">
            <a:avLst/>
          </a:prstGeom>
          <a:ln w="28575">
            <a:solidFill>
              <a:schemeClr val="bg1">
                <a:lumMod val="65000"/>
              </a:schemeClr>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10666" y="782148"/>
            <a:ext cx="12202666" cy="1623"/>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419188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2771</TotalTime>
  <Words>910</Words>
  <Application>Microsoft Office PowerPoint</Application>
  <PresentationFormat>Widescreen</PresentationFormat>
  <Paragraphs>139</Paragraphs>
  <Slides>49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mohammad bold art 1</vt:lpstr>
      <vt:lpstr>Sakkal Majalla</vt:lpstr>
      <vt:lpstr>Times New Roman</vt:lpstr>
      <vt:lpstr>Wingdings</vt:lpstr>
      <vt:lpstr>Office Theme</vt:lpstr>
      <vt:lpstr>ورشة عمل</vt:lpstr>
      <vt:lpstr>الأجندة</vt:lpstr>
      <vt:lpstr>أولاً: </vt:lpstr>
      <vt:lpstr>PowerPoint Presentation</vt:lpstr>
      <vt:lpstr>PowerPoint Presentation</vt:lpstr>
      <vt:lpstr>ثانياً: </vt:lpstr>
      <vt:lpstr>PowerPoint Presentation</vt:lpstr>
      <vt:lpstr>PowerPoint Presentation</vt:lpstr>
      <vt:lpstr>ثالثاً ً: </vt:lpstr>
      <vt:lpstr>PowerPoint Presentation</vt:lpstr>
      <vt:lpstr>رابعاً: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خامساً :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ورشة عمل</dc:title>
  <dc:creator>Ohoud Alajmi</dc:creator>
  <cp:lastModifiedBy>Fedhah Almansour</cp:lastModifiedBy>
  <cp:revision>147</cp:revision>
  <cp:lastPrinted>2019-01-08T08:48:48Z</cp:lastPrinted>
  <dcterms:created xsi:type="dcterms:W3CDTF">2019-01-07T08:24:41Z</dcterms:created>
  <dcterms:modified xsi:type="dcterms:W3CDTF">2019-11-04T07:13:13Z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48029534-5340-4bf7-9b92-889f947ed9ee</vt:lpwstr>
  </property>
</Properties>
</file>